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1pPr>
    <a:lvl2pPr marL="0" marR="0" indent="457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2pPr>
    <a:lvl3pPr marL="0" marR="0" indent="914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3pPr>
    <a:lvl4pPr marL="0" marR="0" indent="1371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4pPr>
    <a:lvl5pPr marL="0" marR="0" indent="18288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5pPr>
    <a:lvl6pPr marL="0" marR="0" indent="22860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6pPr>
    <a:lvl7pPr marL="0" marR="0" indent="2743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7pPr>
    <a:lvl8pPr marL="0" marR="0" indent="3200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8pPr>
    <a:lvl9pPr marL="0" marR="0" indent="3657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8" name="Shape 168"/>
          <p:cNvSpPr>
            <a:spLocks noGrp="1" noRot="1" noChangeAspect="1"/>
          </p:cNvSpPr>
          <p:nvPr>
            <p:ph type="sldImg"/>
          </p:nvPr>
        </p:nvSpPr>
        <p:spPr>
          <a:xfrm>
            <a:off x="1143000" y="685800"/>
            <a:ext cx="4572000" cy="3429000"/>
          </a:xfrm>
          <a:prstGeom prst="rect">
            <a:avLst/>
          </a:prstGeom>
        </p:spPr>
        <p:txBody>
          <a:bodyPr/>
          <a:lstStyle/>
          <a:p>
            <a:endParaRPr/>
          </a:p>
        </p:txBody>
      </p:sp>
      <p:sp>
        <p:nvSpPr>
          <p:cNvPr id="169" name="Shape 16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1201340" y="11859862"/>
            <a:ext cx="21971003"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12" name="Presentation Title"/>
          <p:cNvSpPr txBox="1">
            <a:spLocks noGrp="1"/>
          </p:cNvSpPr>
          <p:nvPr>
            <p:ph type="title" hasCustomPrompt="1"/>
          </p:nvPr>
        </p:nvSpPr>
        <p:spPr>
          <a:xfrm>
            <a:off x="1206496" y="2574991"/>
            <a:ext cx="21971004" cy="4648201"/>
          </a:xfrm>
          <a:prstGeom prst="rect">
            <a:avLst/>
          </a:prstGeom>
        </p:spPr>
        <p:txBody>
          <a:bodyPr anchor="b"/>
          <a:lstStyle>
            <a:lvl1pPr>
              <a:defRPr sz="11600" spc="-232"/>
            </a:lvl1pPr>
          </a:lstStyle>
          <a:p>
            <a:r>
              <a:t>Presentation Title</a:t>
            </a:r>
          </a:p>
        </p:txBody>
      </p:sp>
      <p:sp>
        <p:nvSpPr>
          <p:cNvPr id="13" name="Body Level One…"/>
          <p:cNvSpPr txBox="1">
            <a:spLocks noGrp="1"/>
          </p:cNvSpPr>
          <p:nvPr>
            <p:ph type="body" sz="quarter" idx="1" hasCustomPrompt="1"/>
          </p:nvPr>
        </p:nvSpPr>
        <p:spPr>
          <a:xfrm>
            <a:off x="1201342" y="7223190"/>
            <a:ext cx="21971001" cy="1905001"/>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spTree>
      <p:nvGrpSpPr>
        <p:cNvPr id="1" name=""/>
        <p:cNvGrpSpPr/>
        <p:nvPr/>
      </p:nvGrpSpPr>
      <p:grpSpPr>
        <a:xfrm>
          <a:off x="0" y="0"/>
          <a:ext cx="0" cy="0"/>
          <a:chOff x="0" y="0"/>
          <a:chExt cx="0" cy="0"/>
        </a:xfrm>
      </p:grpSpPr>
      <p:sp>
        <p:nvSpPr>
          <p:cNvPr id="21" name="Avocados and limes"/>
          <p:cNvSpPr>
            <a:spLocks noGrp="1"/>
          </p:cNvSpPr>
          <p:nvPr>
            <p:ph type="pic" idx="21"/>
          </p:nvPr>
        </p:nvSpPr>
        <p:spPr>
          <a:xfrm>
            <a:off x="-1155700" y="-1295400"/>
            <a:ext cx="26746200" cy="16018933"/>
          </a:xfrm>
          <a:prstGeom prst="rect">
            <a:avLst/>
          </a:prstGeom>
        </p:spPr>
        <p:txBody>
          <a:bodyPr lIns="91439" tIns="45719" rIns="91439" bIns="45719">
            <a:noAutofit/>
          </a:bodyPr>
          <a:lstStyle/>
          <a:p>
            <a:endParaRPr/>
          </a:p>
        </p:txBody>
      </p:sp>
      <p:sp>
        <p:nvSpPr>
          <p:cNvPr id="22" name="Presentation Title"/>
          <p:cNvSpPr txBox="1">
            <a:spLocks noGrp="1"/>
          </p:cNvSpPr>
          <p:nvPr>
            <p:ph type="title" hasCustomPrompt="1"/>
          </p:nvPr>
        </p:nvSpPr>
        <p:spPr>
          <a:xfrm>
            <a:off x="1206500" y="7124700"/>
            <a:ext cx="21971000" cy="4648200"/>
          </a:xfrm>
          <a:prstGeom prst="rect">
            <a:avLst/>
          </a:prstGeom>
        </p:spPr>
        <p:txBody>
          <a:bodyPr anchor="b"/>
          <a:lstStyle>
            <a:lvl1pPr>
              <a:defRPr sz="11600" spc="-232"/>
            </a:lvl1pPr>
          </a:lstStyle>
          <a:p>
            <a:r>
              <a:t>Presentation Title</a:t>
            </a:r>
          </a:p>
        </p:txBody>
      </p:sp>
      <p:sp>
        <p:nvSpPr>
          <p:cNvPr id="23" name="Author and Date"/>
          <p:cNvSpPr txBox="1">
            <a:spLocks noGrp="1"/>
          </p:cNvSpPr>
          <p:nvPr>
            <p:ph type="body" sz="quarter" idx="22" hasCustomPrompt="1"/>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24" name="Body Level One…"/>
          <p:cNvSpPr txBox="1">
            <a:spLocks noGrp="1"/>
          </p:cNvSpPr>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Bowl with salmon cakes, salad and houmous"/>
          <p:cNvSpPr>
            <a:spLocks noGrp="1"/>
          </p:cNvSpPr>
          <p:nvPr>
            <p:ph type="pic" idx="21"/>
          </p:nvPr>
        </p:nvSpPr>
        <p:spPr>
          <a:xfrm>
            <a:off x="10972800" y="-203200"/>
            <a:ext cx="12144837" cy="14135100"/>
          </a:xfrm>
          <a:prstGeom prst="rect">
            <a:avLst/>
          </a:prstGeom>
        </p:spPr>
        <p:txBody>
          <a:bodyPr lIns="91439" tIns="45719" rIns="91439" bIns="45719">
            <a:noAutofit/>
          </a:bodyPr>
          <a:lstStyle/>
          <a:p>
            <a:endParaRPr/>
          </a:p>
        </p:txBody>
      </p:sp>
      <p:sp>
        <p:nvSpPr>
          <p:cNvPr id="33" name="Slide Title"/>
          <p:cNvSpPr txBox="1">
            <a:spLocks noGrp="1"/>
          </p:cNvSpPr>
          <p:nvPr>
            <p:ph type="title" hasCustomPrompt="1"/>
          </p:nvPr>
        </p:nvSpPr>
        <p:spPr>
          <a:xfrm>
            <a:off x="1206500" y="1270000"/>
            <a:ext cx="9779000" cy="5882273"/>
          </a:xfrm>
          <a:prstGeom prst="rect">
            <a:avLst/>
          </a:prstGeom>
        </p:spPr>
        <p:txBody>
          <a:bodyPr anchor="b"/>
          <a:lstStyle/>
          <a:p>
            <a:r>
              <a:t>Slide Title</a:t>
            </a:r>
          </a:p>
        </p:txBody>
      </p:sp>
      <p:sp>
        <p:nvSpPr>
          <p:cNvPr id="34" name="Body Level One…"/>
          <p:cNvSpPr txBox="1">
            <a:spLocks noGrp="1"/>
          </p:cNvSpPr>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prstGeom prst="rect">
            <a:avLst/>
          </a:prstGeom>
        </p:spPr>
        <p:txBody>
          <a:bodyPr numCol="2" spcCol="1098550"/>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61"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62" name="Bowl of pappardelle pasta with parsley butter, roasted hazelnuts and shaved parmesan cheese"/>
          <p:cNvSpPr>
            <a:spLocks noGrp="1"/>
          </p:cNvSpPr>
          <p:nvPr>
            <p:ph type="pic" idx="22"/>
          </p:nvPr>
        </p:nvSpPr>
        <p:spPr>
          <a:xfrm>
            <a:off x="12192000" y="-407266"/>
            <a:ext cx="10916874" cy="14555832"/>
          </a:xfrm>
          <a:prstGeom prst="rect">
            <a:avLst/>
          </a:prstGeom>
        </p:spPr>
        <p:txBody>
          <a:bodyPr lIns="91439" tIns="45719" rIns="91439" bIns="45719">
            <a:noAutofit/>
          </a:bodyPr>
          <a:lstStyle/>
          <a:p>
            <a:endParaRPr/>
          </a:p>
        </p:txBody>
      </p:sp>
      <p:sp>
        <p:nvSpPr>
          <p:cNvPr id="6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Live Video Small">
    <p:spTree>
      <p:nvGrpSpPr>
        <p:cNvPr id="1" name=""/>
        <p:cNvGrpSpPr/>
        <p:nvPr/>
      </p:nvGrpSpPr>
      <p:grpSpPr>
        <a:xfrm>
          <a:off x="0" y="0"/>
          <a:ext cx="0" cy="0"/>
          <a:chOff x="0" y="0"/>
          <a:chExt cx="0" cy="0"/>
        </a:xfrm>
      </p:grpSpPr>
      <p:sp>
        <p:nvSpPr>
          <p:cNvPr id="71"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72"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7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Live Video Large">
    <p:spTree>
      <p:nvGrpSpPr>
        <p:cNvPr id="1" name=""/>
        <p:cNvGrpSpPr/>
        <p:nvPr/>
      </p:nvGrpSpPr>
      <p:grpSpPr>
        <a:xfrm>
          <a:off x="0" y="0"/>
          <a:ext cx="0" cy="0"/>
          <a:chOff x="0" y="0"/>
          <a:chExt cx="0" cy="0"/>
        </a:xfrm>
      </p:grpSpPr>
      <p:sp>
        <p:nvSpPr>
          <p:cNvPr id="81"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82"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8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8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Section">
    <p:spTree>
      <p:nvGrpSpPr>
        <p:cNvPr id="1" name=""/>
        <p:cNvGrpSpPr/>
        <p:nvPr/>
      </p:nvGrpSpPr>
      <p:grpSpPr>
        <a:xfrm>
          <a:off x="0" y="0"/>
          <a:ext cx="0" cy="0"/>
          <a:chOff x="0" y="0"/>
          <a:chExt cx="0" cy="0"/>
        </a:xfrm>
      </p:grpSpPr>
      <p:sp>
        <p:nvSpPr>
          <p:cNvPr id="91" name="Section Title"/>
          <p:cNvSpPr txBox="1">
            <a:spLocks noGrp="1"/>
          </p:cNvSpPr>
          <p:nvPr>
            <p:ph type="title" hasCustomPrompt="1"/>
          </p:nvPr>
        </p:nvSpPr>
        <p:spPr>
          <a:xfrm>
            <a:off x="1206496" y="4533900"/>
            <a:ext cx="21971004" cy="4648200"/>
          </a:xfrm>
          <a:prstGeom prst="rect">
            <a:avLst/>
          </a:prstGeom>
        </p:spPr>
        <p:txBody>
          <a:bodyPr anchor="ctr"/>
          <a:lstStyle>
            <a:lvl1pPr>
              <a:defRPr sz="11600" b="0" spc="-232">
                <a:latin typeface="Helvetica Neue Medium"/>
                <a:ea typeface="Helvetica Neue Medium"/>
                <a:cs typeface="Helvetica Neue Medium"/>
                <a:sym typeface="Helvetica Neue Medium"/>
              </a:defRPr>
            </a:lvl1pPr>
          </a:lstStyle>
          <a:p>
            <a:r>
              <a:t>Section Title</a:t>
            </a:r>
          </a:p>
        </p:txBody>
      </p:sp>
      <p:sp>
        <p:nvSpPr>
          <p:cNvPr id="92"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99" name="Slide Title"/>
          <p:cNvSpPr txBox="1">
            <a:spLocks noGrp="1"/>
          </p:cNvSpPr>
          <p:nvPr>
            <p:ph type="title" hasCustomPrompt="1"/>
          </p:nvPr>
        </p:nvSpPr>
        <p:spPr>
          <a:xfrm>
            <a:off x="1206500" y="1079500"/>
            <a:ext cx="21971000" cy="1434949"/>
          </a:xfrm>
          <a:prstGeom prst="rect">
            <a:avLst/>
          </a:prstGeom>
        </p:spPr>
        <p:txBody>
          <a:bodyPr/>
          <a:lstStyle/>
          <a:p>
            <a:r>
              <a:t>Slide Title</a:t>
            </a:r>
          </a:p>
        </p:txBody>
      </p:sp>
      <p:sp>
        <p:nvSpPr>
          <p:cNvPr id="100"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10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108" name="Agenda Title"/>
          <p:cNvSpPr txBox="1">
            <a:spLocks noGrp="1"/>
          </p:cNvSpPr>
          <p:nvPr>
            <p:ph type="title" hasCustomPrompt="1"/>
          </p:nvPr>
        </p:nvSpPr>
        <p:spPr>
          <a:xfrm>
            <a:off x="1206500" y="1079500"/>
            <a:ext cx="21971000" cy="1435100"/>
          </a:xfrm>
          <a:prstGeom prst="rect">
            <a:avLst/>
          </a:prstGeom>
        </p:spPr>
        <p:txBody>
          <a:bodyPr/>
          <a:lstStyle/>
          <a:p>
            <a:r>
              <a:t>Agenda Title</a:t>
            </a:r>
          </a:p>
        </p:txBody>
      </p:sp>
      <p:sp>
        <p:nvSpPr>
          <p:cNvPr id="109" name="Agenda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Agenda Subtitle</a:t>
            </a:r>
          </a:p>
        </p:txBody>
      </p:sp>
      <p:sp>
        <p:nvSpPr>
          <p:cNvPr id="110" name="Body Level One…"/>
          <p:cNvSpPr txBox="1">
            <a:spLocks noGrp="1"/>
          </p:cNvSpPr>
          <p:nvPr>
            <p:ph type="body" idx="1" hasCustomPrompt="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r>
              <a:t>Agenda Topics</a:t>
            </a:r>
          </a:p>
          <a:p>
            <a:pPr lvl="1"/>
            <a:endParaRPr/>
          </a:p>
          <a:p>
            <a:pPr lvl="2"/>
            <a:endParaRPr/>
          </a:p>
          <a:p>
            <a:pPr lvl="3"/>
            <a:endParaRPr/>
          </a:p>
          <a:p>
            <a:pPr lvl="4"/>
            <a:endParaRPr/>
          </a:p>
        </p:txBody>
      </p:sp>
      <p:sp>
        <p:nvSpPr>
          <p:cNvPr id="11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118" name="Body Level One…"/>
          <p:cNvSpPr txBox="1">
            <a:spLocks noGrp="1"/>
          </p:cNvSpPr>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spc="-232">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600" spc="-232">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600" spc="-232">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600" spc="-232">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600" spc="-232">
                <a:latin typeface="Helvetica Neue Medium"/>
                <a:ea typeface="Helvetica Neue Medium"/>
                <a:cs typeface="Helvetica Neue Medium"/>
                <a:sym typeface="Helvetica Neue Medium"/>
              </a:defRPr>
            </a:lvl5pPr>
          </a:lstStyle>
          <a:p>
            <a:r>
              <a:t>Statement</a:t>
            </a:r>
          </a:p>
          <a:p>
            <a:pPr lvl="1"/>
            <a:endParaRPr/>
          </a:p>
          <a:p>
            <a:pPr lvl="2"/>
            <a:endParaRPr/>
          </a:p>
          <a:p>
            <a:pPr lvl="3"/>
            <a:endParaRPr/>
          </a:p>
          <a:p>
            <a:pPr lvl="4"/>
            <a:endParaRPr/>
          </a:p>
        </p:txBody>
      </p:sp>
      <p:sp>
        <p:nvSpPr>
          <p:cNvPr id="1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26" name="Body Level One…"/>
          <p:cNvSpPr txBox="1">
            <a:spLocks noGrp="1"/>
          </p:cNvSpPr>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lvl1pPr>
            <a:lvl2pPr marL="0" indent="457200" algn="ctr">
              <a:lnSpc>
                <a:spcPct val="80000"/>
              </a:lnSpc>
              <a:spcBef>
                <a:spcPts val="0"/>
              </a:spcBef>
              <a:buSzTx/>
              <a:buNone/>
              <a:defRPr sz="25000" b="1" spc="-250"/>
            </a:lvl2pPr>
            <a:lvl3pPr marL="0" indent="914400" algn="ctr">
              <a:lnSpc>
                <a:spcPct val="80000"/>
              </a:lnSpc>
              <a:spcBef>
                <a:spcPts val="0"/>
              </a:spcBef>
              <a:buSzTx/>
              <a:buNone/>
              <a:defRPr sz="25000" b="1" spc="-250"/>
            </a:lvl3pPr>
            <a:lvl4pPr marL="0" indent="1371600" algn="ctr">
              <a:lnSpc>
                <a:spcPct val="80000"/>
              </a:lnSpc>
              <a:spcBef>
                <a:spcPts val="0"/>
              </a:spcBef>
              <a:buSzTx/>
              <a:buNone/>
              <a:defRPr sz="25000" b="1" spc="-250"/>
            </a:lvl4pPr>
            <a:lvl5pPr marL="0" indent="1828800" algn="ctr">
              <a:lnSpc>
                <a:spcPct val="80000"/>
              </a:lnSpc>
              <a:spcBef>
                <a:spcPts val="0"/>
              </a:spcBef>
              <a:buSzTx/>
              <a:buNone/>
              <a:defRPr sz="25000" b="1" spc="-250"/>
            </a:lvl5pPr>
          </a:lstStyle>
          <a:p>
            <a:r>
              <a:t>100%</a:t>
            </a:r>
          </a:p>
          <a:p>
            <a:pPr lvl="1"/>
            <a:endParaRPr/>
          </a:p>
          <a:p>
            <a:pPr lvl="2"/>
            <a:endParaRPr/>
          </a:p>
          <a:p>
            <a:pPr lvl="3"/>
            <a:endParaRPr/>
          </a:p>
          <a:p>
            <a:pPr lvl="4"/>
            <a:endParaRPr/>
          </a:p>
        </p:txBody>
      </p:sp>
      <p:sp>
        <p:nvSpPr>
          <p:cNvPr id="127" name="Fact information"/>
          <p:cNvSpPr txBox="1">
            <a:spLocks noGrp="1"/>
          </p:cNvSpPr>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sz="5500" b="1"/>
            </a:lvl1pPr>
          </a:lstStyle>
          <a:p>
            <a:r>
              <a:t>Fact information</a:t>
            </a:r>
          </a:p>
        </p:txBody>
      </p:sp>
      <p:sp>
        <p:nvSpPr>
          <p:cNvPr id="1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35" name="Attribution"/>
          <p:cNvSpPr txBox="1">
            <a:spLocks noGrp="1"/>
          </p:cNvSpPr>
          <p:nvPr>
            <p:ph type="body" sz="quarter" idx="21" hasCustomPrompt="1"/>
          </p:nvPr>
        </p:nvSpPr>
        <p:spPr>
          <a:xfrm>
            <a:off x="2430025" y="10675453"/>
            <a:ext cx="20200052"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Attribution</a:t>
            </a:r>
          </a:p>
        </p:txBody>
      </p:sp>
      <p:sp>
        <p:nvSpPr>
          <p:cNvPr id="136" name="Body Level One…"/>
          <p:cNvSpPr txBox="1">
            <a:spLocks noGrp="1"/>
          </p:cNvSpPr>
          <p:nvPr>
            <p:ph type="body" sz="half" idx="1" hasCustomPrompt="1"/>
          </p:nvPr>
        </p:nvSpPr>
        <p:spPr>
          <a:xfrm>
            <a:off x="1753923" y="4939860"/>
            <a:ext cx="20876154" cy="3836280"/>
          </a:xfrm>
          <a:prstGeom prst="rect">
            <a:avLst/>
          </a:prstGeom>
        </p:spPr>
        <p:txBody>
          <a:bodyPr/>
          <a:lstStyle>
            <a:lvl1pPr marL="638923" indent="-469900">
              <a:spcBef>
                <a:spcPts val="0"/>
              </a:spcBef>
              <a:buSzTx/>
              <a:buNone/>
              <a:defRPr sz="8500" spc="-170">
                <a:latin typeface="Helvetica Neue Medium"/>
                <a:ea typeface="Helvetica Neue Medium"/>
                <a:cs typeface="Helvetica Neue Medium"/>
                <a:sym typeface="Helvetica Neue Medium"/>
              </a:defRPr>
            </a:lvl1pPr>
            <a:lvl2pPr marL="638923" indent="-12700">
              <a:spcBef>
                <a:spcPts val="0"/>
              </a:spcBef>
              <a:buSzTx/>
              <a:buNone/>
              <a:defRPr sz="8500" spc="-170">
                <a:latin typeface="Helvetica Neue Medium"/>
                <a:ea typeface="Helvetica Neue Medium"/>
                <a:cs typeface="Helvetica Neue Medium"/>
                <a:sym typeface="Helvetica Neue Medium"/>
              </a:defRPr>
            </a:lvl2pPr>
            <a:lvl3pPr marL="638923" indent="444500">
              <a:spcBef>
                <a:spcPts val="0"/>
              </a:spcBef>
              <a:buSzTx/>
              <a:buNone/>
              <a:defRPr sz="8500" spc="-170">
                <a:latin typeface="Helvetica Neue Medium"/>
                <a:ea typeface="Helvetica Neue Medium"/>
                <a:cs typeface="Helvetica Neue Medium"/>
                <a:sym typeface="Helvetica Neue Medium"/>
              </a:defRPr>
            </a:lvl3pPr>
            <a:lvl4pPr marL="638923" indent="901700">
              <a:spcBef>
                <a:spcPts val="0"/>
              </a:spcBef>
              <a:buSzTx/>
              <a:buNone/>
              <a:defRPr sz="8500" spc="-170">
                <a:latin typeface="Helvetica Neue Medium"/>
                <a:ea typeface="Helvetica Neue Medium"/>
                <a:cs typeface="Helvetica Neue Medium"/>
                <a:sym typeface="Helvetica Neue Medium"/>
              </a:defRPr>
            </a:lvl4pPr>
            <a:lvl5pPr marL="638923" indent="1358900">
              <a:spcBef>
                <a:spcPts val="0"/>
              </a:spcBef>
              <a:buSzTx/>
              <a:buNone/>
              <a:defRPr sz="8500" spc="-170">
                <a:latin typeface="Helvetica Neue Medium"/>
                <a:ea typeface="Helvetica Neue Medium"/>
                <a:cs typeface="Helvetica Neue Medium"/>
                <a:sym typeface="Helvetica Neue Medium"/>
              </a:defRPr>
            </a:lvl5pPr>
          </a:lstStyle>
          <a:p>
            <a:r>
              <a:t>“Notable Quote”</a:t>
            </a:r>
          </a:p>
          <a:p>
            <a:pPr lvl="1"/>
            <a:endParaRPr/>
          </a:p>
          <a:p>
            <a:pPr lvl="2"/>
            <a:endParaRPr/>
          </a:p>
          <a:p>
            <a:pPr lvl="3"/>
            <a:endParaRPr/>
          </a:p>
          <a:p>
            <a:pPr lvl="4"/>
            <a:endParaRPr/>
          </a:p>
        </p:txBody>
      </p:sp>
      <p:sp>
        <p:nvSpPr>
          <p:cNvPr id="13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44" name="Bowl of salad with fried rice, boiled eggs and chopsticks"/>
          <p:cNvSpPr>
            <a:spLocks noGrp="1"/>
          </p:cNvSpPr>
          <p:nvPr>
            <p:ph type="pic" sz="quarter" idx="21"/>
          </p:nvPr>
        </p:nvSpPr>
        <p:spPr>
          <a:xfrm>
            <a:off x="15760700" y="1016000"/>
            <a:ext cx="7439099" cy="5949678"/>
          </a:xfrm>
          <a:prstGeom prst="rect">
            <a:avLst/>
          </a:prstGeom>
        </p:spPr>
        <p:txBody>
          <a:bodyPr lIns="91439" tIns="45719" rIns="91439" bIns="45719">
            <a:noAutofit/>
          </a:bodyPr>
          <a:lstStyle/>
          <a:p>
            <a:endParaRPr/>
          </a:p>
        </p:txBody>
      </p:sp>
      <p:sp>
        <p:nvSpPr>
          <p:cNvPr id="145" name="Bowl with salmon cakes, salad and houmous "/>
          <p:cNvSpPr>
            <a:spLocks noGrp="1"/>
          </p:cNvSpPr>
          <p:nvPr>
            <p:ph type="pic" sz="half" idx="22"/>
          </p:nvPr>
        </p:nvSpPr>
        <p:spPr>
          <a:xfrm>
            <a:off x="13500100" y="3978275"/>
            <a:ext cx="10439400" cy="12150181"/>
          </a:xfrm>
          <a:prstGeom prst="rect">
            <a:avLst/>
          </a:prstGeom>
        </p:spPr>
        <p:txBody>
          <a:bodyPr lIns="91439" tIns="45719" rIns="91439" bIns="45719">
            <a:noAutofit/>
          </a:bodyPr>
          <a:lstStyle/>
          <a:p>
            <a:endParaRPr/>
          </a:p>
        </p:txBody>
      </p:sp>
      <p:sp>
        <p:nvSpPr>
          <p:cNvPr id="146" name="Bowl of pappardelle pasta with parsley butter, roasted hazelnuts and shaved parmesan cheese"/>
          <p:cNvSpPr>
            <a:spLocks noGrp="1"/>
          </p:cNvSpPr>
          <p:nvPr>
            <p:ph type="pic" idx="23"/>
          </p:nvPr>
        </p:nvSpPr>
        <p:spPr>
          <a:xfrm>
            <a:off x="-139700" y="495300"/>
            <a:ext cx="16611600" cy="12458700"/>
          </a:xfrm>
          <a:prstGeom prst="rect">
            <a:avLst/>
          </a:prstGeom>
        </p:spPr>
        <p:txBody>
          <a:bodyPr lIns="91439" tIns="45719" rIns="91439" bIns="45719">
            <a:noAutofit/>
          </a:bodyPr>
          <a:lstStyle/>
          <a:p>
            <a:endParaRPr/>
          </a:p>
        </p:txBody>
      </p:sp>
      <p:sp>
        <p:nvSpPr>
          <p:cNvPr id="14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54" name="bowl of salad with fried rice, boiled eggs and chopsticks"/>
          <p:cNvSpPr>
            <a:spLocks noGrp="1"/>
          </p:cNvSpPr>
          <p:nvPr>
            <p:ph type="pic" idx="21"/>
          </p:nvPr>
        </p:nvSpPr>
        <p:spPr>
          <a:xfrm>
            <a:off x="-1333500" y="-5524500"/>
            <a:ext cx="27051000" cy="21640800"/>
          </a:xfrm>
          <a:prstGeom prst="rect">
            <a:avLst/>
          </a:prstGeom>
        </p:spPr>
        <p:txBody>
          <a:bodyPr lIns="91439" tIns="45719" rIns="91439" bIns="45719">
            <a:noAutofit/>
          </a:bodyPr>
          <a:lstStyle/>
          <a:p>
            <a:endParaRPr/>
          </a:p>
        </p:txBody>
      </p:sp>
      <p:sp>
        <p:nvSpPr>
          <p:cNvPr id="15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6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1206500" y="1079500"/>
            <a:ext cx="21971000" cy="14331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Title</a:t>
            </a:r>
          </a:p>
        </p:txBody>
      </p:sp>
      <p:sp>
        <p:nvSpPr>
          <p:cNvPr id="3" name="Body Level One…"/>
          <p:cNvSpPr txBox="1">
            <a:spLocks noGrp="1"/>
          </p:cNvSpPr>
          <p:nvPr>
            <p:ph type="body" idx="1" hasCustomPrompt="1"/>
          </p:nvPr>
        </p:nvSpPr>
        <p:spPr>
          <a:xfrm>
            <a:off x="1206500" y="4248504"/>
            <a:ext cx="21971000" cy="82560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18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spd="med"/>
  <p:txStyles>
    <p:title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457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914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1371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18288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22860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2743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3200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3657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p:titleStyle>
    <p:body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457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914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1371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18288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22860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2743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3200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3657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8.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9.png"/><Relationship Id="rId11" Type="http://schemas.openxmlformats.org/officeDocument/2006/relationships/image" Target="../media/image17.png"/><Relationship Id="rId5" Type="http://schemas.openxmlformats.org/officeDocument/2006/relationships/image" Target="../media/image28.png"/><Relationship Id="rId10" Type="http://schemas.openxmlformats.org/officeDocument/2006/relationships/image" Target="../media/image16.png"/><Relationship Id="rId4" Type="http://schemas.openxmlformats.org/officeDocument/2006/relationships/image" Target="../media/image27.pn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7.xml"/><Relationship Id="rId6" Type="http://schemas.openxmlformats.org/officeDocument/2006/relationships/image" Target="../media/image23.png"/><Relationship Id="rId5" Type="http://schemas.openxmlformats.org/officeDocument/2006/relationships/image" Target="../media/image24.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7.xml"/><Relationship Id="rId6" Type="http://schemas.openxmlformats.org/officeDocument/2006/relationships/image" Target="../media/image21.png"/><Relationship Id="rId5" Type="http://schemas.openxmlformats.org/officeDocument/2006/relationships/image" Target="../media/image24.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Rounded Rectangle"/>
          <p:cNvSpPr/>
          <p:nvPr/>
        </p:nvSpPr>
        <p:spPr>
          <a:xfrm>
            <a:off x="9739939" y="863220"/>
            <a:ext cx="14286199" cy="2036907"/>
          </a:xfrm>
          <a:prstGeom prst="roundRect">
            <a:avLst>
              <a:gd name="adj" fmla="val 26048"/>
            </a:avLst>
          </a:prstGeom>
          <a:solidFill>
            <a:srgbClr val="F4ECE9"/>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72" name="Physical Education Curriculum Flow"/>
          <p:cNvSpPr txBox="1"/>
          <p:nvPr/>
        </p:nvSpPr>
        <p:spPr>
          <a:xfrm>
            <a:off x="13029378" y="1313363"/>
            <a:ext cx="8718805"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Physical Education Curriculum Flow</a:t>
            </a:r>
          </a:p>
        </p:txBody>
      </p:sp>
      <p:pic>
        <p:nvPicPr>
          <p:cNvPr id="173" name="logo.png" descr="logo.png"/>
          <p:cNvPicPr>
            <a:picLocks noChangeAspect="1"/>
          </p:cNvPicPr>
          <p:nvPr/>
        </p:nvPicPr>
        <p:blipFill>
          <a:blip r:embed="rId2">
            <a:alphaModFix amt="44712"/>
          </a:blip>
          <a:stretch>
            <a:fillRect/>
          </a:stretch>
        </p:blipFill>
        <p:spPr>
          <a:xfrm>
            <a:off x="-77353" y="-1"/>
            <a:ext cx="5781684" cy="13716001"/>
          </a:xfrm>
          <a:prstGeom prst="rect">
            <a:avLst/>
          </a:prstGeom>
          <a:ln w="12700">
            <a:miter lim="400000"/>
          </a:ln>
        </p:spPr>
      </p:pic>
      <p:grpSp>
        <p:nvGrpSpPr>
          <p:cNvPr id="182" name="Group"/>
          <p:cNvGrpSpPr/>
          <p:nvPr/>
        </p:nvGrpSpPr>
        <p:grpSpPr>
          <a:xfrm>
            <a:off x="9739939" y="10946161"/>
            <a:ext cx="14286199" cy="2036907"/>
            <a:chOff x="0" y="0"/>
            <a:chExt cx="14286197" cy="2036906"/>
          </a:xfrm>
        </p:grpSpPr>
        <p:sp>
          <p:nvSpPr>
            <p:cNvPr id="174" name="Rounded Rectangle"/>
            <p:cNvSpPr/>
            <p:nvPr/>
          </p:nvSpPr>
          <p:spPr>
            <a:xfrm>
              <a:off x="0" y="0"/>
              <a:ext cx="14286198" cy="2036907"/>
            </a:xfrm>
            <a:prstGeom prst="roundRect">
              <a:avLst>
                <a:gd name="adj" fmla="val 26048"/>
              </a:avLst>
            </a:prstGeom>
            <a:solidFill>
              <a:srgbClr val="EFF3F9"/>
            </a:solidFill>
            <a:ln w="38100" cap="flat">
              <a:solidFill>
                <a:schemeClr val="accent5">
                  <a:hueOff val="-82419"/>
                  <a:satOff val="-9513"/>
                  <a:lumOff val="-16343"/>
                </a:schemeClr>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grpSp>
          <p:nvGrpSpPr>
            <p:cNvPr id="181" name="Group"/>
            <p:cNvGrpSpPr/>
            <p:nvPr/>
          </p:nvGrpSpPr>
          <p:grpSpPr>
            <a:xfrm>
              <a:off x="1012175" y="145511"/>
              <a:ext cx="12261848" cy="1745884"/>
              <a:chOff x="0" y="0"/>
              <a:chExt cx="12261847" cy="1745883"/>
            </a:xfrm>
          </p:grpSpPr>
          <p:pic>
            <p:nvPicPr>
              <p:cNvPr id="175" name="pasted-movie.png" descr="pasted-movie.png"/>
              <p:cNvPicPr>
                <a:picLocks noChangeAspect="1"/>
              </p:cNvPicPr>
              <p:nvPr/>
            </p:nvPicPr>
            <p:blipFill>
              <a:blip r:embed="rId3"/>
              <a:srcRect/>
              <a:stretch>
                <a:fillRect/>
              </a:stretch>
            </p:blipFill>
            <p:spPr>
              <a:xfrm>
                <a:off x="0" y="84"/>
                <a:ext cx="2064727" cy="1745543"/>
              </a:xfrm>
              <a:prstGeom prst="rect">
                <a:avLst/>
              </a:prstGeom>
              <a:ln w="12700" cap="flat">
                <a:noFill/>
                <a:miter lim="400000"/>
              </a:ln>
              <a:effectLst/>
            </p:spPr>
          </p:pic>
          <p:pic>
            <p:nvPicPr>
              <p:cNvPr id="176" name="pasted-movie.png" descr="pasted-movie.png"/>
              <p:cNvPicPr>
                <a:picLocks noChangeAspect="1"/>
              </p:cNvPicPr>
              <p:nvPr/>
            </p:nvPicPr>
            <p:blipFill>
              <a:blip r:embed="rId4"/>
              <a:stretch>
                <a:fillRect/>
              </a:stretch>
            </p:blipFill>
            <p:spPr>
              <a:xfrm>
                <a:off x="2015017" y="0"/>
                <a:ext cx="2108379" cy="1745759"/>
              </a:xfrm>
              <a:prstGeom prst="rect">
                <a:avLst/>
              </a:prstGeom>
              <a:ln w="12700" cap="flat">
                <a:noFill/>
                <a:miter lim="400000"/>
              </a:ln>
              <a:effectLst/>
            </p:spPr>
          </p:pic>
          <p:pic>
            <p:nvPicPr>
              <p:cNvPr id="177" name="pasted-movie.png" descr="pasted-movie.png"/>
              <p:cNvPicPr>
                <a:picLocks noChangeAspect="1"/>
              </p:cNvPicPr>
              <p:nvPr/>
            </p:nvPicPr>
            <p:blipFill>
              <a:blip r:embed="rId5"/>
              <a:stretch>
                <a:fillRect/>
              </a:stretch>
            </p:blipFill>
            <p:spPr>
              <a:xfrm>
                <a:off x="4109232" y="124"/>
                <a:ext cx="2101000" cy="1745760"/>
              </a:xfrm>
              <a:prstGeom prst="rect">
                <a:avLst/>
              </a:prstGeom>
              <a:ln w="12700" cap="flat">
                <a:noFill/>
                <a:miter lim="400000"/>
              </a:ln>
              <a:effectLst/>
            </p:spPr>
          </p:pic>
          <p:pic>
            <p:nvPicPr>
              <p:cNvPr id="178" name="pasted-movie.png" descr="pasted-movie.png"/>
              <p:cNvPicPr>
                <a:picLocks noChangeAspect="1"/>
              </p:cNvPicPr>
              <p:nvPr/>
            </p:nvPicPr>
            <p:blipFill>
              <a:blip r:embed="rId6"/>
              <a:stretch>
                <a:fillRect/>
              </a:stretch>
            </p:blipFill>
            <p:spPr>
              <a:xfrm>
                <a:off x="6192328" y="0"/>
                <a:ext cx="2066818" cy="1745759"/>
              </a:xfrm>
              <a:prstGeom prst="rect">
                <a:avLst/>
              </a:prstGeom>
              <a:ln w="12700" cap="flat">
                <a:noFill/>
                <a:miter lim="400000"/>
              </a:ln>
              <a:effectLst/>
            </p:spPr>
          </p:pic>
          <p:pic>
            <p:nvPicPr>
              <p:cNvPr id="179" name="pasted-movie.png" descr="pasted-movie.png"/>
              <p:cNvPicPr>
                <a:picLocks noChangeAspect="1"/>
              </p:cNvPicPr>
              <p:nvPr/>
            </p:nvPicPr>
            <p:blipFill>
              <a:blip r:embed="rId7"/>
              <a:stretch>
                <a:fillRect/>
              </a:stretch>
            </p:blipFill>
            <p:spPr>
              <a:xfrm>
                <a:off x="8160498" y="84"/>
                <a:ext cx="1968669" cy="1745590"/>
              </a:xfrm>
              <a:prstGeom prst="rect">
                <a:avLst/>
              </a:prstGeom>
              <a:ln w="12700" cap="flat">
                <a:noFill/>
                <a:miter lim="400000"/>
              </a:ln>
              <a:effectLst/>
            </p:spPr>
          </p:pic>
          <p:pic>
            <p:nvPicPr>
              <p:cNvPr id="180" name="pasted-movie.png" descr="pasted-movie.png"/>
              <p:cNvPicPr>
                <a:picLocks noChangeAspect="1"/>
              </p:cNvPicPr>
              <p:nvPr/>
            </p:nvPicPr>
            <p:blipFill>
              <a:blip r:embed="rId8"/>
              <a:stretch>
                <a:fillRect/>
              </a:stretch>
            </p:blipFill>
            <p:spPr>
              <a:xfrm>
                <a:off x="10088979" y="84"/>
                <a:ext cx="2172869" cy="1745590"/>
              </a:xfrm>
              <a:prstGeom prst="rect">
                <a:avLst/>
              </a:prstGeom>
              <a:ln w="12700" cap="flat">
                <a:noFill/>
                <a:miter lim="400000"/>
              </a:ln>
              <a:effectLst/>
            </p:spPr>
          </p:pic>
        </p:grpSp>
      </p:grpSp>
      <p:sp>
        <p:nvSpPr>
          <p:cNvPr id="183" name="Rounded Rectangle"/>
          <p:cNvSpPr/>
          <p:nvPr/>
        </p:nvSpPr>
        <p:spPr>
          <a:xfrm>
            <a:off x="9739939" y="3597128"/>
            <a:ext cx="14286199" cy="6671083"/>
          </a:xfrm>
          <a:prstGeom prst="roundRect">
            <a:avLst>
              <a:gd name="adj" fmla="val 7953"/>
            </a:avLst>
          </a:prstGeom>
          <a:solidFill>
            <a:srgbClr val="F4ECE9"/>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84" name="Curriculum Drivers"/>
          <p:cNvSpPr txBox="1"/>
          <p:nvPr/>
        </p:nvSpPr>
        <p:spPr>
          <a:xfrm>
            <a:off x="14529829" y="3801484"/>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Curriculum Drivers</a:t>
            </a:r>
          </a:p>
        </p:txBody>
      </p:sp>
      <p:pic>
        <p:nvPicPr>
          <p:cNvPr id="185" name="Screenshot 2025-02-19 at 13.02.12.png" descr="Screenshot 2025-02-19 at 13.02.12.png"/>
          <p:cNvPicPr>
            <a:picLocks noChangeAspect="1"/>
          </p:cNvPicPr>
          <p:nvPr/>
        </p:nvPicPr>
        <p:blipFill>
          <a:blip r:embed="rId9"/>
          <a:srcRect r="2302" b="3390"/>
          <a:stretch>
            <a:fillRect/>
          </a:stretch>
        </p:blipFill>
        <p:spPr>
          <a:xfrm>
            <a:off x="10101504" y="5698902"/>
            <a:ext cx="2155655" cy="2004659"/>
          </a:xfrm>
          <a:prstGeom prst="rect">
            <a:avLst/>
          </a:prstGeom>
          <a:ln w="12700">
            <a:miter lim="400000"/>
          </a:ln>
        </p:spPr>
      </p:pic>
      <p:pic>
        <p:nvPicPr>
          <p:cNvPr id="186" name="Screenshot 2025-02-19 at 13.03.17.png" descr="Screenshot 2025-02-19 at 13.03.17.png"/>
          <p:cNvPicPr>
            <a:picLocks noChangeAspect="1"/>
          </p:cNvPicPr>
          <p:nvPr/>
        </p:nvPicPr>
        <p:blipFill>
          <a:blip r:embed="rId10"/>
          <a:srcRect l="5341" t="5150" r="2913" b="4763"/>
          <a:stretch>
            <a:fillRect/>
          </a:stretch>
        </p:blipFill>
        <p:spPr>
          <a:xfrm>
            <a:off x="13429249" y="5532728"/>
            <a:ext cx="2277335" cy="2273768"/>
          </a:xfrm>
          <a:custGeom>
            <a:avLst/>
            <a:gdLst/>
            <a:ahLst/>
            <a:cxnLst>
              <a:cxn ang="0">
                <a:pos x="wd2" y="hd2"/>
              </a:cxn>
              <a:cxn ang="5400000">
                <a:pos x="wd2" y="hd2"/>
              </a:cxn>
              <a:cxn ang="10800000">
                <a:pos x="wd2" y="hd2"/>
              </a:cxn>
              <a:cxn ang="16200000">
                <a:pos x="wd2" y="hd2"/>
              </a:cxn>
            </a:cxnLst>
            <a:rect l="0" t="0" r="r" b="b"/>
            <a:pathLst>
              <a:path w="20810" h="21559" extrusionOk="0">
                <a:moveTo>
                  <a:pt x="10597" y="2"/>
                </a:moveTo>
                <a:cubicBezTo>
                  <a:pt x="8795" y="-32"/>
                  <a:pt x="6956" y="417"/>
                  <a:pt x="5263" y="1409"/>
                </a:cubicBezTo>
                <a:cubicBezTo>
                  <a:pt x="4192" y="2037"/>
                  <a:pt x="2777" y="3318"/>
                  <a:pt x="2079" y="4295"/>
                </a:cubicBezTo>
                <a:cubicBezTo>
                  <a:pt x="-779" y="8294"/>
                  <a:pt x="-681" y="13741"/>
                  <a:pt x="2318" y="17658"/>
                </a:cubicBezTo>
                <a:cubicBezTo>
                  <a:pt x="3787" y="19577"/>
                  <a:pt x="6173" y="21008"/>
                  <a:pt x="8777" y="21530"/>
                </a:cubicBezTo>
                <a:cubicBezTo>
                  <a:pt x="8938" y="21562"/>
                  <a:pt x="9838" y="21568"/>
                  <a:pt x="10775" y="21545"/>
                </a:cubicBezTo>
                <a:cubicBezTo>
                  <a:pt x="12182" y="21511"/>
                  <a:pt x="12633" y="21453"/>
                  <a:pt x="13361" y="21210"/>
                </a:cubicBezTo>
                <a:cubicBezTo>
                  <a:pt x="16401" y="20196"/>
                  <a:pt x="18452" y="18401"/>
                  <a:pt x="19776" y="15592"/>
                </a:cubicBezTo>
                <a:cubicBezTo>
                  <a:pt x="20527" y="13999"/>
                  <a:pt x="20797" y="12764"/>
                  <a:pt x="20810" y="10914"/>
                </a:cubicBezTo>
                <a:cubicBezTo>
                  <a:pt x="20821" y="9168"/>
                  <a:pt x="20611" y="8017"/>
                  <a:pt x="20004" y="6531"/>
                </a:cubicBezTo>
                <a:cubicBezTo>
                  <a:pt x="18352" y="2480"/>
                  <a:pt x="14563" y="76"/>
                  <a:pt x="10597" y="2"/>
                </a:cubicBezTo>
                <a:close/>
              </a:path>
            </a:pathLst>
          </a:custGeom>
          <a:ln w="12700">
            <a:miter lim="400000"/>
          </a:ln>
        </p:spPr>
      </p:pic>
      <p:pic>
        <p:nvPicPr>
          <p:cNvPr id="187" name="Screenshot 2025-02-19 at 13.05.02.png" descr="Screenshot 2025-02-19 at 13.05.02.png"/>
          <p:cNvPicPr>
            <a:picLocks noChangeAspect="1"/>
          </p:cNvPicPr>
          <p:nvPr/>
        </p:nvPicPr>
        <p:blipFill>
          <a:blip r:embed="rId11"/>
          <a:srcRect l="3107" t="11250" b="5950"/>
          <a:stretch>
            <a:fillRect/>
          </a:stretch>
        </p:blipFill>
        <p:spPr>
          <a:xfrm>
            <a:off x="17257654" y="5234505"/>
            <a:ext cx="2651106" cy="2414682"/>
          </a:xfrm>
          <a:custGeom>
            <a:avLst/>
            <a:gdLst/>
            <a:ahLst/>
            <a:cxnLst>
              <a:cxn ang="0">
                <a:pos x="wd2" y="hd2"/>
              </a:cxn>
              <a:cxn ang="5400000">
                <a:pos x="wd2" y="hd2"/>
              </a:cxn>
              <a:cxn ang="10800000">
                <a:pos x="wd2" y="hd2"/>
              </a:cxn>
              <a:cxn ang="16200000">
                <a:pos x="wd2" y="hd2"/>
              </a:cxn>
            </a:cxnLst>
            <a:rect l="0" t="0" r="r" b="b"/>
            <a:pathLst>
              <a:path w="21527" h="21577" extrusionOk="0">
                <a:moveTo>
                  <a:pt x="15668" y="0"/>
                </a:moveTo>
                <a:cubicBezTo>
                  <a:pt x="15451" y="2"/>
                  <a:pt x="15218" y="30"/>
                  <a:pt x="14969" y="85"/>
                </a:cubicBezTo>
                <a:cubicBezTo>
                  <a:pt x="13981" y="305"/>
                  <a:pt x="13624" y="557"/>
                  <a:pt x="13374" y="1213"/>
                </a:cubicBezTo>
                <a:cubicBezTo>
                  <a:pt x="13206" y="1654"/>
                  <a:pt x="13105" y="1738"/>
                  <a:pt x="12742" y="1738"/>
                </a:cubicBezTo>
                <a:cubicBezTo>
                  <a:pt x="12505" y="1738"/>
                  <a:pt x="12132" y="1855"/>
                  <a:pt x="11914" y="1997"/>
                </a:cubicBezTo>
                <a:cubicBezTo>
                  <a:pt x="11027" y="2572"/>
                  <a:pt x="10596" y="4731"/>
                  <a:pt x="11192" y="5618"/>
                </a:cubicBezTo>
                <a:cubicBezTo>
                  <a:pt x="11392" y="5915"/>
                  <a:pt x="11452" y="6127"/>
                  <a:pt x="11370" y="6270"/>
                </a:cubicBezTo>
                <a:cubicBezTo>
                  <a:pt x="11166" y="6624"/>
                  <a:pt x="11230" y="7652"/>
                  <a:pt x="11498" y="8292"/>
                </a:cubicBezTo>
                <a:cubicBezTo>
                  <a:pt x="12010" y="9509"/>
                  <a:pt x="13017" y="10128"/>
                  <a:pt x="14067" y="9870"/>
                </a:cubicBezTo>
                <a:cubicBezTo>
                  <a:pt x="14585" y="9742"/>
                  <a:pt x="14750" y="9755"/>
                  <a:pt x="14934" y="9937"/>
                </a:cubicBezTo>
                <a:cubicBezTo>
                  <a:pt x="15058" y="10061"/>
                  <a:pt x="15371" y="10266"/>
                  <a:pt x="15633" y="10395"/>
                </a:cubicBezTo>
                <a:cubicBezTo>
                  <a:pt x="16299" y="10724"/>
                  <a:pt x="17696" y="10635"/>
                  <a:pt x="18198" y="10232"/>
                </a:cubicBezTo>
                <a:cubicBezTo>
                  <a:pt x="18406" y="10065"/>
                  <a:pt x="18692" y="9679"/>
                  <a:pt x="18830" y="9373"/>
                </a:cubicBezTo>
                <a:cubicBezTo>
                  <a:pt x="19036" y="8917"/>
                  <a:pt x="19154" y="8820"/>
                  <a:pt x="19494" y="8820"/>
                </a:cubicBezTo>
                <a:cubicBezTo>
                  <a:pt x="20247" y="8820"/>
                  <a:pt x="20833" y="8386"/>
                  <a:pt x="21195" y="7561"/>
                </a:cubicBezTo>
                <a:cubicBezTo>
                  <a:pt x="21378" y="7146"/>
                  <a:pt x="21525" y="6627"/>
                  <a:pt x="21527" y="6405"/>
                </a:cubicBezTo>
                <a:cubicBezTo>
                  <a:pt x="21527" y="6397"/>
                  <a:pt x="21524" y="6392"/>
                  <a:pt x="21524" y="6384"/>
                </a:cubicBezTo>
                <a:cubicBezTo>
                  <a:pt x="21516" y="5953"/>
                  <a:pt x="21201" y="5135"/>
                  <a:pt x="20879" y="4724"/>
                </a:cubicBezTo>
                <a:cubicBezTo>
                  <a:pt x="20762" y="4574"/>
                  <a:pt x="20670" y="4105"/>
                  <a:pt x="20657" y="3568"/>
                </a:cubicBezTo>
                <a:cubicBezTo>
                  <a:pt x="20632" y="2554"/>
                  <a:pt x="20377" y="2052"/>
                  <a:pt x="19593" y="1465"/>
                </a:cubicBezTo>
                <a:cubicBezTo>
                  <a:pt x="19224" y="1188"/>
                  <a:pt x="18981" y="1125"/>
                  <a:pt x="18430" y="1164"/>
                </a:cubicBezTo>
                <a:cubicBezTo>
                  <a:pt x="17800" y="1208"/>
                  <a:pt x="17693" y="1163"/>
                  <a:pt x="17293" y="724"/>
                </a:cubicBezTo>
                <a:cubicBezTo>
                  <a:pt x="16842" y="228"/>
                  <a:pt x="16321" y="-6"/>
                  <a:pt x="15668" y="0"/>
                </a:cubicBezTo>
                <a:close/>
                <a:moveTo>
                  <a:pt x="5492" y="6033"/>
                </a:moveTo>
                <a:cubicBezTo>
                  <a:pt x="4483" y="6033"/>
                  <a:pt x="4206" y="6091"/>
                  <a:pt x="3545" y="6448"/>
                </a:cubicBezTo>
                <a:cubicBezTo>
                  <a:pt x="2403" y="7064"/>
                  <a:pt x="1466" y="8158"/>
                  <a:pt x="832" y="9618"/>
                </a:cubicBezTo>
                <a:cubicBezTo>
                  <a:pt x="537" y="10297"/>
                  <a:pt x="228" y="11211"/>
                  <a:pt x="145" y="11650"/>
                </a:cubicBezTo>
                <a:cubicBezTo>
                  <a:pt x="-73" y="12816"/>
                  <a:pt x="-40" y="15178"/>
                  <a:pt x="210" y="16239"/>
                </a:cubicBezTo>
                <a:cubicBezTo>
                  <a:pt x="822" y="18836"/>
                  <a:pt x="2334" y="20802"/>
                  <a:pt x="4248" y="21492"/>
                </a:cubicBezTo>
                <a:cubicBezTo>
                  <a:pt x="4436" y="21560"/>
                  <a:pt x="5115" y="21594"/>
                  <a:pt x="5756" y="21570"/>
                </a:cubicBezTo>
                <a:cubicBezTo>
                  <a:pt x="6710" y="21533"/>
                  <a:pt x="7056" y="21447"/>
                  <a:pt x="7664" y="21105"/>
                </a:cubicBezTo>
                <a:cubicBezTo>
                  <a:pt x="9128" y="20280"/>
                  <a:pt x="10402" y="18335"/>
                  <a:pt x="10883" y="16190"/>
                </a:cubicBezTo>
                <a:cubicBezTo>
                  <a:pt x="11332" y="14186"/>
                  <a:pt x="11094" y="11355"/>
                  <a:pt x="10338" y="9703"/>
                </a:cubicBezTo>
                <a:cubicBezTo>
                  <a:pt x="10064" y="9105"/>
                  <a:pt x="10042" y="8937"/>
                  <a:pt x="10177" y="8544"/>
                </a:cubicBezTo>
                <a:cubicBezTo>
                  <a:pt x="10465" y="7707"/>
                  <a:pt x="9765" y="6836"/>
                  <a:pt x="9017" y="7097"/>
                </a:cubicBezTo>
                <a:cubicBezTo>
                  <a:pt x="8947" y="7121"/>
                  <a:pt x="8814" y="7095"/>
                  <a:pt x="8650" y="7043"/>
                </a:cubicBezTo>
                <a:cubicBezTo>
                  <a:pt x="8620" y="7048"/>
                  <a:pt x="8588" y="7042"/>
                  <a:pt x="8556" y="7015"/>
                </a:cubicBezTo>
                <a:cubicBezTo>
                  <a:pt x="8332" y="6933"/>
                  <a:pt x="8044" y="6798"/>
                  <a:pt x="7709" y="6611"/>
                </a:cubicBezTo>
                <a:cubicBezTo>
                  <a:pt x="6743" y="6073"/>
                  <a:pt x="6586" y="6033"/>
                  <a:pt x="5492" y="6033"/>
                </a:cubicBezTo>
                <a:close/>
              </a:path>
            </a:pathLst>
          </a:custGeom>
          <a:ln w="12700">
            <a:miter lim="400000"/>
          </a:ln>
        </p:spPr>
      </p:pic>
      <p:pic>
        <p:nvPicPr>
          <p:cNvPr id="188" name="Screenshot 2025-02-19 at 13.05.30.png" descr="Screenshot 2025-02-19 at 13.05.30.png"/>
          <p:cNvPicPr>
            <a:picLocks noChangeAspect="1"/>
          </p:cNvPicPr>
          <p:nvPr/>
        </p:nvPicPr>
        <p:blipFill>
          <a:blip r:embed="rId12"/>
          <a:srcRect l="2133" t="3086" r="14179" b="8202"/>
          <a:stretch>
            <a:fillRect/>
          </a:stretch>
        </p:blipFill>
        <p:spPr>
          <a:xfrm>
            <a:off x="20281966" y="5330128"/>
            <a:ext cx="2658667" cy="2678968"/>
          </a:xfrm>
          <a:custGeom>
            <a:avLst/>
            <a:gdLst/>
            <a:ahLst/>
            <a:cxnLst>
              <a:cxn ang="0">
                <a:pos x="wd2" y="hd2"/>
              </a:cxn>
              <a:cxn ang="5400000">
                <a:pos x="wd2" y="hd2"/>
              </a:cxn>
              <a:cxn ang="10800000">
                <a:pos x="wd2" y="hd2"/>
              </a:cxn>
              <a:cxn ang="16200000">
                <a:pos x="wd2" y="hd2"/>
              </a:cxn>
            </a:cxnLst>
            <a:rect l="0" t="0" r="r" b="b"/>
            <a:pathLst>
              <a:path w="21600" h="21595" extrusionOk="0">
                <a:moveTo>
                  <a:pt x="13616" y="10"/>
                </a:moveTo>
                <a:cubicBezTo>
                  <a:pt x="13323" y="-5"/>
                  <a:pt x="13019" y="-4"/>
                  <a:pt x="12704" y="16"/>
                </a:cubicBezTo>
                <a:cubicBezTo>
                  <a:pt x="8679" y="273"/>
                  <a:pt x="6850" y="3512"/>
                  <a:pt x="9538" y="5625"/>
                </a:cubicBezTo>
                <a:cubicBezTo>
                  <a:pt x="10358" y="6269"/>
                  <a:pt x="10450" y="6795"/>
                  <a:pt x="9792" y="7093"/>
                </a:cubicBezTo>
                <a:cubicBezTo>
                  <a:pt x="9541" y="7207"/>
                  <a:pt x="9335" y="7367"/>
                  <a:pt x="9335" y="7451"/>
                </a:cubicBezTo>
                <a:cubicBezTo>
                  <a:pt x="9335" y="7535"/>
                  <a:pt x="9709" y="7605"/>
                  <a:pt x="10166" y="7605"/>
                </a:cubicBezTo>
                <a:cubicBezTo>
                  <a:pt x="10822" y="7605"/>
                  <a:pt x="11092" y="7507"/>
                  <a:pt x="11430" y="7144"/>
                </a:cubicBezTo>
                <a:cubicBezTo>
                  <a:pt x="11816" y="6732"/>
                  <a:pt x="12019" y="6680"/>
                  <a:pt x="13407" y="6636"/>
                </a:cubicBezTo>
                <a:cubicBezTo>
                  <a:pt x="14660" y="6595"/>
                  <a:pt x="15151" y="6489"/>
                  <a:pt x="15990" y="6082"/>
                </a:cubicBezTo>
                <a:cubicBezTo>
                  <a:pt x="19858" y="4204"/>
                  <a:pt x="18013" y="234"/>
                  <a:pt x="13616" y="10"/>
                </a:cubicBezTo>
                <a:close/>
                <a:moveTo>
                  <a:pt x="4482" y="6744"/>
                </a:moveTo>
                <a:cubicBezTo>
                  <a:pt x="2319" y="6744"/>
                  <a:pt x="2268" y="6752"/>
                  <a:pt x="1141" y="7371"/>
                </a:cubicBezTo>
                <a:cubicBezTo>
                  <a:pt x="512" y="7717"/>
                  <a:pt x="0" y="8047"/>
                  <a:pt x="0" y="8104"/>
                </a:cubicBezTo>
                <a:cubicBezTo>
                  <a:pt x="0" y="8161"/>
                  <a:pt x="211" y="8482"/>
                  <a:pt x="471" y="8821"/>
                </a:cubicBezTo>
                <a:cubicBezTo>
                  <a:pt x="1015" y="9528"/>
                  <a:pt x="2054" y="10254"/>
                  <a:pt x="3057" y="10625"/>
                </a:cubicBezTo>
                <a:cubicBezTo>
                  <a:pt x="3992" y="10971"/>
                  <a:pt x="5758" y="10844"/>
                  <a:pt x="6710" y="10363"/>
                </a:cubicBezTo>
                <a:cubicBezTo>
                  <a:pt x="7399" y="10014"/>
                  <a:pt x="8967" y="8468"/>
                  <a:pt x="8967" y="8139"/>
                </a:cubicBezTo>
                <a:cubicBezTo>
                  <a:pt x="8967" y="8062"/>
                  <a:pt x="8455" y="7717"/>
                  <a:pt x="7826" y="7371"/>
                </a:cubicBezTo>
                <a:cubicBezTo>
                  <a:pt x="6699" y="6752"/>
                  <a:pt x="6645" y="6744"/>
                  <a:pt x="4482" y="6744"/>
                </a:cubicBezTo>
                <a:close/>
                <a:moveTo>
                  <a:pt x="11047" y="8926"/>
                </a:moveTo>
                <a:cubicBezTo>
                  <a:pt x="9733" y="8949"/>
                  <a:pt x="8611" y="10202"/>
                  <a:pt x="8606" y="12029"/>
                </a:cubicBezTo>
                <a:cubicBezTo>
                  <a:pt x="8602" y="13310"/>
                  <a:pt x="8981" y="14179"/>
                  <a:pt x="9818" y="14813"/>
                </a:cubicBezTo>
                <a:lnTo>
                  <a:pt x="10434" y="15280"/>
                </a:lnTo>
                <a:lnTo>
                  <a:pt x="10434" y="18437"/>
                </a:lnTo>
                <a:cubicBezTo>
                  <a:pt x="10434" y="20421"/>
                  <a:pt x="10500" y="21595"/>
                  <a:pt x="10615" y="21595"/>
                </a:cubicBezTo>
                <a:cubicBezTo>
                  <a:pt x="10728" y="21595"/>
                  <a:pt x="10798" y="20629"/>
                  <a:pt x="10798" y="19061"/>
                </a:cubicBezTo>
                <a:cubicBezTo>
                  <a:pt x="10798" y="17668"/>
                  <a:pt x="10866" y="16486"/>
                  <a:pt x="10950" y="16435"/>
                </a:cubicBezTo>
                <a:cubicBezTo>
                  <a:pt x="11034" y="16383"/>
                  <a:pt x="11944" y="17277"/>
                  <a:pt x="12972" y="18421"/>
                </a:cubicBezTo>
                <a:cubicBezTo>
                  <a:pt x="13999" y="19566"/>
                  <a:pt x="14939" y="20501"/>
                  <a:pt x="15061" y="20498"/>
                </a:cubicBezTo>
                <a:cubicBezTo>
                  <a:pt x="15183" y="20494"/>
                  <a:pt x="15778" y="19818"/>
                  <a:pt x="16383" y="18997"/>
                </a:cubicBezTo>
                <a:lnTo>
                  <a:pt x="17482" y="17506"/>
                </a:lnTo>
                <a:lnTo>
                  <a:pt x="19540" y="17455"/>
                </a:lnTo>
                <a:lnTo>
                  <a:pt x="21600" y="17404"/>
                </a:lnTo>
                <a:lnTo>
                  <a:pt x="21600" y="13322"/>
                </a:lnTo>
                <a:lnTo>
                  <a:pt x="21600" y="9240"/>
                </a:lnTo>
                <a:lnTo>
                  <a:pt x="18121" y="9240"/>
                </a:lnTo>
                <a:lnTo>
                  <a:pt x="14642" y="9240"/>
                </a:lnTo>
                <a:lnTo>
                  <a:pt x="14642" y="13328"/>
                </a:lnTo>
                <a:lnTo>
                  <a:pt x="14642" y="17414"/>
                </a:lnTo>
                <a:lnTo>
                  <a:pt x="15529" y="17414"/>
                </a:lnTo>
                <a:cubicBezTo>
                  <a:pt x="16015" y="17414"/>
                  <a:pt x="16464" y="17469"/>
                  <a:pt x="16528" y="17532"/>
                </a:cubicBezTo>
                <a:cubicBezTo>
                  <a:pt x="16674" y="17677"/>
                  <a:pt x="15186" y="19805"/>
                  <a:pt x="14987" y="19736"/>
                </a:cubicBezTo>
                <a:cubicBezTo>
                  <a:pt x="14907" y="19708"/>
                  <a:pt x="14009" y="18755"/>
                  <a:pt x="12991" y="17618"/>
                </a:cubicBezTo>
                <a:cubicBezTo>
                  <a:pt x="11856" y="16350"/>
                  <a:pt x="11204" y="15485"/>
                  <a:pt x="11308" y="15382"/>
                </a:cubicBezTo>
                <a:cubicBezTo>
                  <a:pt x="11401" y="15290"/>
                  <a:pt x="11756" y="15078"/>
                  <a:pt x="12098" y="14909"/>
                </a:cubicBezTo>
                <a:cubicBezTo>
                  <a:pt x="13830" y="14051"/>
                  <a:pt x="14020" y="10397"/>
                  <a:pt x="12388" y="9336"/>
                </a:cubicBezTo>
                <a:cubicBezTo>
                  <a:pt x="11942" y="9045"/>
                  <a:pt x="11485" y="8919"/>
                  <a:pt x="11047" y="8926"/>
                </a:cubicBezTo>
                <a:close/>
              </a:path>
            </a:pathLst>
          </a:custGeom>
          <a:ln w="12700">
            <a:miter lim="400000"/>
          </a:ln>
        </p:spPr>
      </p:pic>
      <p:sp>
        <p:nvSpPr>
          <p:cNvPr id="189" name="Aspiration"/>
          <p:cNvSpPr txBox="1"/>
          <p:nvPr/>
        </p:nvSpPr>
        <p:spPr>
          <a:xfrm>
            <a:off x="10101504" y="7855359"/>
            <a:ext cx="2474672"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Aspiration</a:t>
            </a:r>
          </a:p>
        </p:txBody>
      </p:sp>
      <p:sp>
        <p:nvSpPr>
          <p:cNvPr id="190" name="Community"/>
          <p:cNvSpPr txBox="1"/>
          <p:nvPr/>
        </p:nvSpPr>
        <p:spPr>
          <a:xfrm>
            <a:off x="13107772" y="7855359"/>
            <a:ext cx="2731313"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Community</a:t>
            </a:r>
          </a:p>
        </p:txBody>
      </p:sp>
      <p:sp>
        <p:nvSpPr>
          <p:cNvPr id="191" name="Creativity"/>
          <p:cNvSpPr txBox="1"/>
          <p:nvPr/>
        </p:nvSpPr>
        <p:spPr>
          <a:xfrm>
            <a:off x="16692824" y="7855359"/>
            <a:ext cx="2394815"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Creativity</a:t>
            </a:r>
          </a:p>
        </p:txBody>
      </p:sp>
      <p:sp>
        <p:nvSpPr>
          <p:cNvPr id="192" name="Language and communication"/>
          <p:cNvSpPr txBox="1"/>
          <p:nvPr/>
        </p:nvSpPr>
        <p:spPr>
          <a:xfrm>
            <a:off x="19855425" y="7932468"/>
            <a:ext cx="4077543" cy="14770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a:latin typeface="Letter-join No-Lead 8"/>
                <a:ea typeface="Letter-join No-Lead 8"/>
                <a:cs typeface="Letter-join No-Lead 8"/>
                <a:sym typeface="Letter-join No-Lead 8"/>
              </a:defRPr>
            </a:lvl1pPr>
          </a:lstStyle>
          <a:p>
            <a:r>
              <a:t>Language and communication</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Rounded Rectangle"/>
          <p:cNvSpPr/>
          <p:nvPr/>
        </p:nvSpPr>
        <p:spPr>
          <a:xfrm>
            <a:off x="679430" y="436678"/>
            <a:ext cx="7330820" cy="12842644"/>
          </a:xfrm>
          <a:prstGeom prst="roundRect">
            <a:avLst>
              <a:gd name="adj" fmla="val 7238"/>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95" name="Curriculum Drivers"/>
          <p:cNvSpPr txBox="1"/>
          <p:nvPr/>
        </p:nvSpPr>
        <p:spPr>
          <a:xfrm>
            <a:off x="1991631" y="829110"/>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u="sng">
                <a:latin typeface="Letter-join No-Lead 8"/>
                <a:ea typeface="Letter-join No-Lead 8"/>
                <a:cs typeface="Letter-join No-Lead 8"/>
                <a:sym typeface="Letter-join No-Lead 8"/>
              </a:defRPr>
            </a:lvl1pPr>
          </a:lstStyle>
          <a:p>
            <a:r>
              <a:t>Curriculum Drivers</a:t>
            </a:r>
          </a:p>
        </p:txBody>
      </p:sp>
      <p:sp>
        <p:nvSpPr>
          <p:cNvPr id="196" name="Rounded Rectangle"/>
          <p:cNvSpPr/>
          <p:nvPr/>
        </p:nvSpPr>
        <p:spPr>
          <a:xfrm>
            <a:off x="8430042" y="436678"/>
            <a:ext cx="15253790" cy="12842644"/>
          </a:xfrm>
          <a:prstGeom prst="roundRect">
            <a:avLst>
              <a:gd name="adj" fmla="val 4131"/>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97" name="At Marden Vale we believe that our curriculum should offer not only the national curriculum but life skills and experiences beyond this. When designing our curriculum, we took into account the needs of our learners and community, our vision and values, a"/>
          <p:cNvSpPr txBox="1"/>
          <p:nvPr/>
        </p:nvSpPr>
        <p:spPr>
          <a:xfrm>
            <a:off x="1026571" y="1813811"/>
            <a:ext cx="6520104" cy="112471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a:defRPr sz="3900">
                <a:latin typeface="Letter-join No-Lead 8"/>
                <a:ea typeface="Letter-join No-Lead 8"/>
                <a:cs typeface="Letter-join No-Lead 8"/>
                <a:sym typeface="Letter-join No-Lead 8"/>
              </a:defRPr>
            </a:pPr>
            <a:r>
              <a:t>At Marden Vale we believe that our curriculum should offer not only the national curriculum but life skills and experiences beyond this. When designing our curriculum, we took into account the needs of our learners and community, our vision and values, and the location of our school. These curriculum drivers are used to underpin the development work we undertake in all areas of school life and to ensure our curriculum offer is enriched and personalised to our children and their families.</a:t>
            </a:r>
          </a:p>
          <a:p>
            <a:pPr algn="ctr">
              <a:defRPr sz="3900">
                <a:latin typeface="Letter-join No-Lead 8"/>
                <a:ea typeface="Letter-join No-Lead 8"/>
                <a:cs typeface="Letter-join No-Lead 8"/>
                <a:sym typeface="Letter-join No-Lead 8"/>
              </a:defRPr>
            </a:pPr>
            <a:r>
              <a:t>Our four key drivers are Aspiration, Community, Creativity and Language and Communication.</a:t>
            </a:r>
          </a:p>
        </p:txBody>
      </p:sp>
      <p:sp>
        <p:nvSpPr>
          <p:cNvPr id="198" name="Learning model and lesson design"/>
          <p:cNvSpPr txBox="1"/>
          <p:nvPr/>
        </p:nvSpPr>
        <p:spPr>
          <a:xfrm>
            <a:off x="11808473" y="523146"/>
            <a:ext cx="8658603"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u="sng">
                <a:latin typeface="Letter-join No-Lead 8"/>
                <a:ea typeface="Letter-join No-Lead 8"/>
                <a:cs typeface="Letter-join No-Lead 8"/>
                <a:sym typeface="Letter-join No-Lead 8"/>
              </a:defRPr>
            </a:lvl1pPr>
          </a:lstStyle>
          <a:p>
            <a:r>
              <a:t>Learning model and lesson design</a:t>
            </a:r>
          </a:p>
        </p:txBody>
      </p:sp>
      <p:sp>
        <p:nvSpPr>
          <p:cNvPr id="199" name="Tom Sherrington’s learning model underpins our teaching and learning by ensuring that lessons are well-sequenced and structured with clear learning intentions. We prioritise active student engagement, regular retrieval practice and high-quality feedback,"/>
          <p:cNvSpPr txBox="1"/>
          <p:nvPr/>
        </p:nvSpPr>
        <p:spPr>
          <a:xfrm>
            <a:off x="8704170" y="7195129"/>
            <a:ext cx="14705534" cy="56489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4000">
                <a:latin typeface="Letter-join No-Lead 8"/>
                <a:ea typeface="Letter-join No-Lead 8"/>
                <a:cs typeface="Letter-join No-Lead 8"/>
                <a:sym typeface="Letter-join No-Lead 8"/>
              </a:defRPr>
            </a:lvl1pPr>
          </a:lstStyle>
          <a:p>
            <a:r>
              <a:t>Tom Sherrington’s learning model underpins our teaching and learning by ensuring that lessons are well-sequenced and structured with clear learning intentions. We prioritise active student engagement, regular retrieval practice and high-quality feedback, allowing students to consolidate and retain knowledge effectively. The model supports teachers in assessing progress through formative assessment and adapting teaching to meet individual needs. A focus on delivering lessons with optimal cognitive load and promoting independent learning, helps students develop a deep understanding of the curriculum and the skills necessary for lifelong learning.</a:t>
            </a:r>
          </a:p>
        </p:txBody>
      </p:sp>
      <p:grpSp>
        <p:nvGrpSpPr>
          <p:cNvPr id="202" name="Group"/>
          <p:cNvGrpSpPr/>
          <p:nvPr/>
        </p:nvGrpSpPr>
        <p:grpSpPr>
          <a:xfrm>
            <a:off x="8568278" y="1517103"/>
            <a:ext cx="14977318" cy="5286647"/>
            <a:chOff x="0" y="0"/>
            <a:chExt cx="14977316" cy="5286646"/>
          </a:xfrm>
        </p:grpSpPr>
        <p:pic>
          <p:nvPicPr>
            <p:cNvPr id="200" name="Screenshot 2025-02-19 at 15.07.10.png" descr="Screenshot 2025-02-19 at 15.07.10.png"/>
            <p:cNvPicPr>
              <a:picLocks noChangeAspect="1"/>
            </p:cNvPicPr>
            <p:nvPr/>
          </p:nvPicPr>
          <p:blipFill>
            <a:blip r:embed="rId2"/>
            <a:stretch>
              <a:fillRect/>
            </a:stretch>
          </p:blipFill>
          <p:spPr>
            <a:xfrm>
              <a:off x="0" y="0"/>
              <a:ext cx="9014146" cy="5286647"/>
            </a:xfrm>
            <a:prstGeom prst="rect">
              <a:avLst/>
            </a:prstGeom>
            <a:ln w="12700" cap="flat">
              <a:noFill/>
              <a:miter lim="400000"/>
            </a:ln>
            <a:effectLst/>
          </p:spPr>
        </p:pic>
        <p:pic>
          <p:nvPicPr>
            <p:cNvPr id="201" name="Screenshot 2025-02-19 at 15.11.53.png" descr="Screenshot 2025-02-19 at 15.11.53.png"/>
            <p:cNvPicPr>
              <a:picLocks noChangeAspect="1"/>
            </p:cNvPicPr>
            <p:nvPr/>
          </p:nvPicPr>
          <p:blipFill>
            <a:blip r:embed="rId3"/>
            <a:stretch>
              <a:fillRect/>
            </a:stretch>
          </p:blipFill>
          <p:spPr>
            <a:xfrm>
              <a:off x="9142425" y="0"/>
              <a:ext cx="5834892" cy="5286647"/>
            </a:xfrm>
            <a:prstGeom prst="rect">
              <a:avLst/>
            </a:prstGeom>
            <a:ln w="12700" cap="flat">
              <a:noFill/>
              <a:miter lim="400000"/>
            </a:ln>
            <a:effectLst/>
          </p:spPr>
        </p:pic>
      </p:gr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Curriculum Drivers"/>
          <p:cNvSpPr txBox="1"/>
          <p:nvPr/>
        </p:nvSpPr>
        <p:spPr>
          <a:xfrm>
            <a:off x="1991631" y="829110"/>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Curriculum Drivers</a:t>
            </a:r>
          </a:p>
        </p:txBody>
      </p:sp>
      <p:sp>
        <p:nvSpPr>
          <p:cNvPr id="205" name="Rounded Rectangle"/>
          <p:cNvSpPr/>
          <p:nvPr/>
        </p:nvSpPr>
        <p:spPr>
          <a:xfrm>
            <a:off x="679430" y="436678"/>
            <a:ext cx="11303814" cy="6158266"/>
          </a:xfrm>
          <a:prstGeom prst="roundRect">
            <a:avLst>
              <a:gd name="adj" fmla="val 7756"/>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06" name="Rounded Rectangle"/>
          <p:cNvSpPr/>
          <p:nvPr/>
        </p:nvSpPr>
        <p:spPr>
          <a:xfrm>
            <a:off x="12413460" y="436678"/>
            <a:ext cx="11303814" cy="6158266"/>
          </a:xfrm>
          <a:prstGeom prst="roundRect">
            <a:avLst>
              <a:gd name="adj" fmla="val 7756"/>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07" name="Rounded Rectangle"/>
          <p:cNvSpPr/>
          <p:nvPr/>
        </p:nvSpPr>
        <p:spPr>
          <a:xfrm>
            <a:off x="673078" y="7029132"/>
            <a:ext cx="11303814" cy="6158267"/>
          </a:xfrm>
          <a:prstGeom prst="roundRect">
            <a:avLst>
              <a:gd name="adj" fmla="val 7756"/>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08" name="Rounded Rectangle"/>
          <p:cNvSpPr/>
          <p:nvPr/>
        </p:nvSpPr>
        <p:spPr>
          <a:xfrm>
            <a:off x="12407108" y="7029132"/>
            <a:ext cx="11303813" cy="6158267"/>
          </a:xfrm>
          <a:prstGeom prst="roundRect">
            <a:avLst>
              <a:gd name="adj" fmla="val 7756"/>
            </a:avLst>
          </a:prstGeom>
          <a:solidFill>
            <a:srgbClr val="EAD4CA"/>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09" name="Screenshot 2025-02-19 at 13.02.12.png" descr="Screenshot 2025-02-19 at 13.02.12.png"/>
          <p:cNvPicPr>
            <a:picLocks noChangeAspect="1"/>
          </p:cNvPicPr>
          <p:nvPr/>
        </p:nvPicPr>
        <p:blipFill>
          <a:blip r:embed="rId2"/>
          <a:srcRect r="2302" b="3390"/>
          <a:stretch>
            <a:fillRect/>
          </a:stretch>
        </p:blipFill>
        <p:spPr>
          <a:xfrm>
            <a:off x="1700059" y="1573327"/>
            <a:ext cx="2155655" cy="2004658"/>
          </a:xfrm>
          <a:prstGeom prst="rect">
            <a:avLst/>
          </a:prstGeom>
          <a:ln w="12700">
            <a:miter lim="400000"/>
          </a:ln>
        </p:spPr>
      </p:pic>
      <p:pic>
        <p:nvPicPr>
          <p:cNvPr id="210" name="Screenshot 2025-02-19 at 13.03.17.png" descr="Screenshot 2025-02-19 at 13.03.17.png"/>
          <p:cNvPicPr>
            <a:picLocks noChangeAspect="1"/>
          </p:cNvPicPr>
          <p:nvPr/>
        </p:nvPicPr>
        <p:blipFill>
          <a:blip r:embed="rId3"/>
          <a:srcRect l="5341" t="5150" r="2913" b="4763"/>
          <a:stretch>
            <a:fillRect/>
          </a:stretch>
        </p:blipFill>
        <p:spPr>
          <a:xfrm>
            <a:off x="12782703" y="1438751"/>
            <a:ext cx="2277335" cy="2273768"/>
          </a:xfrm>
          <a:custGeom>
            <a:avLst/>
            <a:gdLst/>
            <a:ahLst/>
            <a:cxnLst>
              <a:cxn ang="0">
                <a:pos x="wd2" y="hd2"/>
              </a:cxn>
              <a:cxn ang="5400000">
                <a:pos x="wd2" y="hd2"/>
              </a:cxn>
              <a:cxn ang="10800000">
                <a:pos x="wd2" y="hd2"/>
              </a:cxn>
              <a:cxn ang="16200000">
                <a:pos x="wd2" y="hd2"/>
              </a:cxn>
            </a:cxnLst>
            <a:rect l="0" t="0" r="r" b="b"/>
            <a:pathLst>
              <a:path w="20810" h="21559" extrusionOk="0">
                <a:moveTo>
                  <a:pt x="10597" y="2"/>
                </a:moveTo>
                <a:cubicBezTo>
                  <a:pt x="8795" y="-32"/>
                  <a:pt x="6956" y="417"/>
                  <a:pt x="5263" y="1409"/>
                </a:cubicBezTo>
                <a:cubicBezTo>
                  <a:pt x="4192" y="2037"/>
                  <a:pt x="2777" y="3318"/>
                  <a:pt x="2079" y="4295"/>
                </a:cubicBezTo>
                <a:cubicBezTo>
                  <a:pt x="-779" y="8294"/>
                  <a:pt x="-681" y="13741"/>
                  <a:pt x="2318" y="17658"/>
                </a:cubicBezTo>
                <a:cubicBezTo>
                  <a:pt x="3787" y="19577"/>
                  <a:pt x="6173" y="21008"/>
                  <a:pt x="8777" y="21530"/>
                </a:cubicBezTo>
                <a:cubicBezTo>
                  <a:pt x="8938" y="21562"/>
                  <a:pt x="9838" y="21568"/>
                  <a:pt x="10775" y="21545"/>
                </a:cubicBezTo>
                <a:cubicBezTo>
                  <a:pt x="12182" y="21511"/>
                  <a:pt x="12633" y="21453"/>
                  <a:pt x="13361" y="21210"/>
                </a:cubicBezTo>
                <a:cubicBezTo>
                  <a:pt x="16401" y="20196"/>
                  <a:pt x="18452" y="18401"/>
                  <a:pt x="19776" y="15592"/>
                </a:cubicBezTo>
                <a:cubicBezTo>
                  <a:pt x="20527" y="13999"/>
                  <a:pt x="20797" y="12764"/>
                  <a:pt x="20810" y="10914"/>
                </a:cubicBezTo>
                <a:cubicBezTo>
                  <a:pt x="20821" y="9168"/>
                  <a:pt x="20611" y="8017"/>
                  <a:pt x="20004" y="6531"/>
                </a:cubicBezTo>
                <a:cubicBezTo>
                  <a:pt x="18352" y="2480"/>
                  <a:pt x="14563" y="76"/>
                  <a:pt x="10597" y="2"/>
                </a:cubicBezTo>
                <a:close/>
              </a:path>
            </a:pathLst>
          </a:custGeom>
          <a:ln w="12700">
            <a:miter lim="400000"/>
          </a:ln>
        </p:spPr>
      </p:pic>
      <p:pic>
        <p:nvPicPr>
          <p:cNvPr id="211" name="Screenshot 2025-02-19 at 13.05.02.png" descr="Screenshot 2025-02-19 at 13.05.02.png"/>
          <p:cNvPicPr>
            <a:picLocks noChangeAspect="1"/>
          </p:cNvPicPr>
          <p:nvPr/>
        </p:nvPicPr>
        <p:blipFill>
          <a:blip r:embed="rId4"/>
          <a:srcRect l="3107" t="11250" b="5950"/>
          <a:stretch>
            <a:fillRect/>
          </a:stretch>
        </p:blipFill>
        <p:spPr>
          <a:xfrm>
            <a:off x="1124806" y="8066990"/>
            <a:ext cx="2651106" cy="2414681"/>
          </a:xfrm>
          <a:custGeom>
            <a:avLst/>
            <a:gdLst/>
            <a:ahLst/>
            <a:cxnLst>
              <a:cxn ang="0">
                <a:pos x="wd2" y="hd2"/>
              </a:cxn>
              <a:cxn ang="5400000">
                <a:pos x="wd2" y="hd2"/>
              </a:cxn>
              <a:cxn ang="10800000">
                <a:pos x="wd2" y="hd2"/>
              </a:cxn>
              <a:cxn ang="16200000">
                <a:pos x="wd2" y="hd2"/>
              </a:cxn>
            </a:cxnLst>
            <a:rect l="0" t="0" r="r" b="b"/>
            <a:pathLst>
              <a:path w="21527" h="21577" extrusionOk="0">
                <a:moveTo>
                  <a:pt x="15668" y="0"/>
                </a:moveTo>
                <a:cubicBezTo>
                  <a:pt x="15451" y="2"/>
                  <a:pt x="15218" y="30"/>
                  <a:pt x="14969" y="85"/>
                </a:cubicBezTo>
                <a:cubicBezTo>
                  <a:pt x="13981" y="305"/>
                  <a:pt x="13624" y="557"/>
                  <a:pt x="13374" y="1213"/>
                </a:cubicBezTo>
                <a:cubicBezTo>
                  <a:pt x="13206" y="1654"/>
                  <a:pt x="13105" y="1738"/>
                  <a:pt x="12742" y="1738"/>
                </a:cubicBezTo>
                <a:cubicBezTo>
                  <a:pt x="12505" y="1738"/>
                  <a:pt x="12132" y="1855"/>
                  <a:pt x="11914" y="1997"/>
                </a:cubicBezTo>
                <a:cubicBezTo>
                  <a:pt x="11027" y="2572"/>
                  <a:pt x="10596" y="4731"/>
                  <a:pt x="11192" y="5618"/>
                </a:cubicBezTo>
                <a:cubicBezTo>
                  <a:pt x="11392" y="5915"/>
                  <a:pt x="11452" y="6127"/>
                  <a:pt x="11370" y="6270"/>
                </a:cubicBezTo>
                <a:cubicBezTo>
                  <a:pt x="11166" y="6624"/>
                  <a:pt x="11230" y="7652"/>
                  <a:pt x="11498" y="8292"/>
                </a:cubicBezTo>
                <a:cubicBezTo>
                  <a:pt x="12010" y="9509"/>
                  <a:pt x="13017" y="10128"/>
                  <a:pt x="14067" y="9870"/>
                </a:cubicBezTo>
                <a:cubicBezTo>
                  <a:pt x="14585" y="9742"/>
                  <a:pt x="14750" y="9755"/>
                  <a:pt x="14934" y="9937"/>
                </a:cubicBezTo>
                <a:cubicBezTo>
                  <a:pt x="15058" y="10061"/>
                  <a:pt x="15371" y="10266"/>
                  <a:pt x="15633" y="10395"/>
                </a:cubicBezTo>
                <a:cubicBezTo>
                  <a:pt x="16299" y="10724"/>
                  <a:pt x="17696" y="10635"/>
                  <a:pt x="18198" y="10232"/>
                </a:cubicBezTo>
                <a:cubicBezTo>
                  <a:pt x="18406" y="10065"/>
                  <a:pt x="18692" y="9679"/>
                  <a:pt x="18830" y="9373"/>
                </a:cubicBezTo>
                <a:cubicBezTo>
                  <a:pt x="19036" y="8917"/>
                  <a:pt x="19154" y="8820"/>
                  <a:pt x="19494" y="8820"/>
                </a:cubicBezTo>
                <a:cubicBezTo>
                  <a:pt x="20247" y="8820"/>
                  <a:pt x="20833" y="8386"/>
                  <a:pt x="21195" y="7561"/>
                </a:cubicBezTo>
                <a:cubicBezTo>
                  <a:pt x="21378" y="7146"/>
                  <a:pt x="21525" y="6627"/>
                  <a:pt x="21527" y="6405"/>
                </a:cubicBezTo>
                <a:cubicBezTo>
                  <a:pt x="21527" y="6397"/>
                  <a:pt x="21524" y="6392"/>
                  <a:pt x="21524" y="6384"/>
                </a:cubicBezTo>
                <a:cubicBezTo>
                  <a:pt x="21516" y="5953"/>
                  <a:pt x="21201" y="5135"/>
                  <a:pt x="20879" y="4724"/>
                </a:cubicBezTo>
                <a:cubicBezTo>
                  <a:pt x="20762" y="4574"/>
                  <a:pt x="20670" y="4105"/>
                  <a:pt x="20657" y="3568"/>
                </a:cubicBezTo>
                <a:cubicBezTo>
                  <a:pt x="20632" y="2554"/>
                  <a:pt x="20377" y="2052"/>
                  <a:pt x="19593" y="1465"/>
                </a:cubicBezTo>
                <a:cubicBezTo>
                  <a:pt x="19224" y="1188"/>
                  <a:pt x="18981" y="1125"/>
                  <a:pt x="18430" y="1164"/>
                </a:cubicBezTo>
                <a:cubicBezTo>
                  <a:pt x="17800" y="1208"/>
                  <a:pt x="17693" y="1163"/>
                  <a:pt x="17293" y="724"/>
                </a:cubicBezTo>
                <a:cubicBezTo>
                  <a:pt x="16842" y="228"/>
                  <a:pt x="16321" y="-6"/>
                  <a:pt x="15668" y="0"/>
                </a:cubicBezTo>
                <a:close/>
                <a:moveTo>
                  <a:pt x="5492" y="6033"/>
                </a:moveTo>
                <a:cubicBezTo>
                  <a:pt x="4483" y="6033"/>
                  <a:pt x="4206" y="6091"/>
                  <a:pt x="3545" y="6448"/>
                </a:cubicBezTo>
                <a:cubicBezTo>
                  <a:pt x="2403" y="7064"/>
                  <a:pt x="1466" y="8158"/>
                  <a:pt x="832" y="9618"/>
                </a:cubicBezTo>
                <a:cubicBezTo>
                  <a:pt x="537" y="10297"/>
                  <a:pt x="228" y="11211"/>
                  <a:pt x="145" y="11650"/>
                </a:cubicBezTo>
                <a:cubicBezTo>
                  <a:pt x="-73" y="12816"/>
                  <a:pt x="-40" y="15178"/>
                  <a:pt x="210" y="16239"/>
                </a:cubicBezTo>
                <a:cubicBezTo>
                  <a:pt x="822" y="18836"/>
                  <a:pt x="2334" y="20802"/>
                  <a:pt x="4248" y="21492"/>
                </a:cubicBezTo>
                <a:cubicBezTo>
                  <a:pt x="4436" y="21560"/>
                  <a:pt x="5115" y="21594"/>
                  <a:pt x="5756" y="21570"/>
                </a:cubicBezTo>
                <a:cubicBezTo>
                  <a:pt x="6710" y="21533"/>
                  <a:pt x="7056" y="21447"/>
                  <a:pt x="7664" y="21105"/>
                </a:cubicBezTo>
                <a:cubicBezTo>
                  <a:pt x="9128" y="20280"/>
                  <a:pt x="10402" y="18335"/>
                  <a:pt x="10883" y="16190"/>
                </a:cubicBezTo>
                <a:cubicBezTo>
                  <a:pt x="11332" y="14186"/>
                  <a:pt x="11094" y="11355"/>
                  <a:pt x="10338" y="9703"/>
                </a:cubicBezTo>
                <a:cubicBezTo>
                  <a:pt x="10064" y="9105"/>
                  <a:pt x="10042" y="8937"/>
                  <a:pt x="10177" y="8544"/>
                </a:cubicBezTo>
                <a:cubicBezTo>
                  <a:pt x="10465" y="7707"/>
                  <a:pt x="9765" y="6836"/>
                  <a:pt x="9017" y="7097"/>
                </a:cubicBezTo>
                <a:cubicBezTo>
                  <a:pt x="8947" y="7121"/>
                  <a:pt x="8814" y="7095"/>
                  <a:pt x="8650" y="7043"/>
                </a:cubicBezTo>
                <a:cubicBezTo>
                  <a:pt x="8620" y="7048"/>
                  <a:pt x="8588" y="7042"/>
                  <a:pt x="8556" y="7015"/>
                </a:cubicBezTo>
                <a:cubicBezTo>
                  <a:pt x="8332" y="6933"/>
                  <a:pt x="8044" y="6798"/>
                  <a:pt x="7709" y="6611"/>
                </a:cubicBezTo>
                <a:cubicBezTo>
                  <a:pt x="6743" y="6073"/>
                  <a:pt x="6586" y="6033"/>
                  <a:pt x="5492" y="6033"/>
                </a:cubicBezTo>
                <a:close/>
              </a:path>
            </a:pathLst>
          </a:custGeom>
          <a:ln w="12700">
            <a:miter lim="400000"/>
          </a:ln>
        </p:spPr>
      </p:pic>
      <p:pic>
        <p:nvPicPr>
          <p:cNvPr id="212" name="Screenshot 2025-02-19 at 13.05.30.png" descr="Screenshot 2025-02-19 at 13.05.30.png"/>
          <p:cNvPicPr>
            <a:picLocks noChangeAspect="1"/>
          </p:cNvPicPr>
          <p:nvPr/>
        </p:nvPicPr>
        <p:blipFill>
          <a:blip r:embed="rId5"/>
          <a:srcRect l="2133" t="3086" r="14179" b="8202"/>
          <a:stretch>
            <a:fillRect/>
          </a:stretch>
        </p:blipFill>
        <p:spPr>
          <a:xfrm>
            <a:off x="13108390" y="8768781"/>
            <a:ext cx="2658667" cy="2678969"/>
          </a:xfrm>
          <a:custGeom>
            <a:avLst/>
            <a:gdLst/>
            <a:ahLst/>
            <a:cxnLst>
              <a:cxn ang="0">
                <a:pos x="wd2" y="hd2"/>
              </a:cxn>
              <a:cxn ang="5400000">
                <a:pos x="wd2" y="hd2"/>
              </a:cxn>
              <a:cxn ang="10800000">
                <a:pos x="wd2" y="hd2"/>
              </a:cxn>
              <a:cxn ang="16200000">
                <a:pos x="wd2" y="hd2"/>
              </a:cxn>
            </a:cxnLst>
            <a:rect l="0" t="0" r="r" b="b"/>
            <a:pathLst>
              <a:path w="21600" h="21595" extrusionOk="0">
                <a:moveTo>
                  <a:pt x="13616" y="10"/>
                </a:moveTo>
                <a:cubicBezTo>
                  <a:pt x="13323" y="-5"/>
                  <a:pt x="13019" y="-4"/>
                  <a:pt x="12704" y="16"/>
                </a:cubicBezTo>
                <a:cubicBezTo>
                  <a:pt x="8679" y="273"/>
                  <a:pt x="6850" y="3512"/>
                  <a:pt x="9538" y="5625"/>
                </a:cubicBezTo>
                <a:cubicBezTo>
                  <a:pt x="10358" y="6269"/>
                  <a:pt x="10450" y="6795"/>
                  <a:pt x="9792" y="7093"/>
                </a:cubicBezTo>
                <a:cubicBezTo>
                  <a:pt x="9541" y="7207"/>
                  <a:pt x="9335" y="7367"/>
                  <a:pt x="9335" y="7451"/>
                </a:cubicBezTo>
                <a:cubicBezTo>
                  <a:pt x="9335" y="7535"/>
                  <a:pt x="9709" y="7605"/>
                  <a:pt x="10166" y="7605"/>
                </a:cubicBezTo>
                <a:cubicBezTo>
                  <a:pt x="10822" y="7605"/>
                  <a:pt x="11092" y="7507"/>
                  <a:pt x="11430" y="7144"/>
                </a:cubicBezTo>
                <a:cubicBezTo>
                  <a:pt x="11816" y="6732"/>
                  <a:pt x="12019" y="6680"/>
                  <a:pt x="13407" y="6636"/>
                </a:cubicBezTo>
                <a:cubicBezTo>
                  <a:pt x="14660" y="6595"/>
                  <a:pt x="15151" y="6489"/>
                  <a:pt x="15990" y="6082"/>
                </a:cubicBezTo>
                <a:cubicBezTo>
                  <a:pt x="19858" y="4204"/>
                  <a:pt x="18013" y="234"/>
                  <a:pt x="13616" y="10"/>
                </a:cubicBezTo>
                <a:close/>
                <a:moveTo>
                  <a:pt x="4482" y="6744"/>
                </a:moveTo>
                <a:cubicBezTo>
                  <a:pt x="2319" y="6744"/>
                  <a:pt x="2268" y="6752"/>
                  <a:pt x="1141" y="7371"/>
                </a:cubicBezTo>
                <a:cubicBezTo>
                  <a:pt x="512" y="7717"/>
                  <a:pt x="0" y="8047"/>
                  <a:pt x="0" y="8104"/>
                </a:cubicBezTo>
                <a:cubicBezTo>
                  <a:pt x="0" y="8161"/>
                  <a:pt x="211" y="8482"/>
                  <a:pt x="471" y="8821"/>
                </a:cubicBezTo>
                <a:cubicBezTo>
                  <a:pt x="1015" y="9528"/>
                  <a:pt x="2054" y="10254"/>
                  <a:pt x="3057" y="10625"/>
                </a:cubicBezTo>
                <a:cubicBezTo>
                  <a:pt x="3992" y="10971"/>
                  <a:pt x="5758" y="10844"/>
                  <a:pt x="6710" y="10363"/>
                </a:cubicBezTo>
                <a:cubicBezTo>
                  <a:pt x="7399" y="10014"/>
                  <a:pt x="8967" y="8468"/>
                  <a:pt x="8967" y="8139"/>
                </a:cubicBezTo>
                <a:cubicBezTo>
                  <a:pt x="8967" y="8062"/>
                  <a:pt x="8455" y="7717"/>
                  <a:pt x="7826" y="7371"/>
                </a:cubicBezTo>
                <a:cubicBezTo>
                  <a:pt x="6699" y="6752"/>
                  <a:pt x="6645" y="6744"/>
                  <a:pt x="4482" y="6744"/>
                </a:cubicBezTo>
                <a:close/>
                <a:moveTo>
                  <a:pt x="11047" y="8926"/>
                </a:moveTo>
                <a:cubicBezTo>
                  <a:pt x="9733" y="8949"/>
                  <a:pt x="8611" y="10202"/>
                  <a:pt x="8606" y="12029"/>
                </a:cubicBezTo>
                <a:cubicBezTo>
                  <a:pt x="8602" y="13310"/>
                  <a:pt x="8981" y="14179"/>
                  <a:pt x="9818" y="14813"/>
                </a:cubicBezTo>
                <a:lnTo>
                  <a:pt x="10434" y="15280"/>
                </a:lnTo>
                <a:lnTo>
                  <a:pt x="10434" y="18437"/>
                </a:lnTo>
                <a:cubicBezTo>
                  <a:pt x="10434" y="20421"/>
                  <a:pt x="10500" y="21595"/>
                  <a:pt x="10615" y="21595"/>
                </a:cubicBezTo>
                <a:cubicBezTo>
                  <a:pt x="10728" y="21595"/>
                  <a:pt x="10798" y="20629"/>
                  <a:pt x="10798" y="19061"/>
                </a:cubicBezTo>
                <a:cubicBezTo>
                  <a:pt x="10798" y="17668"/>
                  <a:pt x="10866" y="16486"/>
                  <a:pt x="10950" y="16435"/>
                </a:cubicBezTo>
                <a:cubicBezTo>
                  <a:pt x="11034" y="16383"/>
                  <a:pt x="11944" y="17277"/>
                  <a:pt x="12972" y="18421"/>
                </a:cubicBezTo>
                <a:cubicBezTo>
                  <a:pt x="13999" y="19566"/>
                  <a:pt x="14939" y="20501"/>
                  <a:pt x="15061" y="20498"/>
                </a:cubicBezTo>
                <a:cubicBezTo>
                  <a:pt x="15183" y="20494"/>
                  <a:pt x="15778" y="19818"/>
                  <a:pt x="16383" y="18997"/>
                </a:cubicBezTo>
                <a:lnTo>
                  <a:pt x="17482" y="17506"/>
                </a:lnTo>
                <a:lnTo>
                  <a:pt x="19540" y="17455"/>
                </a:lnTo>
                <a:lnTo>
                  <a:pt x="21600" y="17404"/>
                </a:lnTo>
                <a:lnTo>
                  <a:pt x="21600" y="13322"/>
                </a:lnTo>
                <a:lnTo>
                  <a:pt x="21600" y="9240"/>
                </a:lnTo>
                <a:lnTo>
                  <a:pt x="18121" y="9240"/>
                </a:lnTo>
                <a:lnTo>
                  <a:pt x="14642" y="9240"/>
                </a:lnTo>
                <a:lnTo>
                  <a:pt x="14642" y="13328"/>
                </a:lnTo>
                <a:lnTo>
                  <a:pt x="14642" y="17414"/>
                </a:lnTo>
                <a:lnTo>
                  <a:pt x="15529" y="17414"/>
                </a:lnTo>
                <a:cubicBezTo>
                  <a:pt x="16015" y="17414"/>
                  <a:pt x="16464" y="17469"/>
                  <a:pt x="16528" y="17532"/>
                </a:cubicBezTo>
                <a:cubicBezTo>
                  <a:pt x="16674" y="17677"/>
                  <a:pt x="15186" y="19805"/>
                  <a:pt x="14987" y="19736"/>
                </a:cubicBezTo>
                <a:cubicBezTo>
                  <a:pt x="14907" y="19708"/>
                  <a:pt x="14009" y="18755"/>
                  <a:pt x="12991" y="17618"/>
                </a:cubicBezTo>
                <a:cubicBezTo>
                  <a:pt x="11856" y="16350"/>
                  <a:pt x="11204" y="15485"/>
                  <a:pt x="11308" y="15382"/>
                </a:cubicBezTo>
                <a:cubicBezTo>
                  <a:pt x="11401" y="15290"/>
                  <a:pt x="11756" y="15078"/>
                  <a:pt x="12098" y="14909"/>
                </a:cubicBezTo>
                <a:cubicBezTo>
                  <a:pt x="13830" y="14051"/>
                  <a:pt x="14020" y="10397"/>
                  <a:pt x="12388" y="9336"/>
                </a:cubicBezTo>
                <a:cubicBezTo>
                  <a:pt x="11942" y="9045"/>
                  <a:pt x="11485" y="8919"/>
                  <a:pt x="11047" y="8926"/>
                </a:cubicBezTo>
                <a:close/>
              </a:path>
            </a:pathLst>
          </a:custGeom>
          <a:ln w="12700">
            <a:miter lim="400000"/>
          </a:ln>
        </p:spPr>
      </p:pic>
      <p:sp>
        <p:nvSpPr>
          <p:cNvPr id="213" name="Aspiration"/>
          <p:cNvSpPr txBox="1"/>
          <p:nvPr/>
        </p:nvSpPr>
        <p:spPr>
          <a:xfrm>
            <a:off x="1450110" y="589419"/>
            <a:ext cx="2474672"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Aspiration</a:t>
            </a:r>
          </a:p>
        </p:txBody>
      </p:sp>
      <p:sp>
        <p:nvSpPr>
          <p:cNvPr id="214" name="Community"/>
          <p:cNvSpPr txBox="1"/>
          <p:nvPr/>
        </p:nvSpPr>
        <p:spPr>
          <a:xfrm>
            <a:off x="12461226" y="589419"/>
            <a:ext cx="273131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Community</a:t>
            </a:r>
          </a:p>
        </p:txBody>
      </p:sp>
      <p:sp>
        <p:nvSpPr>
          <p:cNvPr id="215" name="Creativity"/>
          <p:cNvSpPr txBox="1"/>
          <p:nvPr/>
        </p:nvSpPr>
        <p:spPr>
          <a:xfrm>
            <a:off x="991006" y="7178026"/>
            <a:ext cx="239481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Creativity</a:t>
            </a:r>
          </a:p>
        </p:txBody>
      </p:sp>
      <p:sp>
        <p:nvSpPr>
          <p:cNvPr id="216" name="Language and communication"/>
          <p:cNvSpPr txBox="1"/>
          <p:nvPr/>
        </p:nvSpPr>
        <p:spPr>
          <a:xfrm>
            <a:off x="12774213" y="7222284"/>
            <a:ext cx="4077543" cy="14770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a:latin typeface="Letter-join No-Lead 8"/>
                <a:ea typeface="Letter-join No-Lead 8"/>
                <a:cs typeface="Letter-join No-Lead 8"/>
                <a:sym typeface="Letter-join No-Lead 8"/>
              </a:defRPr>
            </a:lvl1pPr>
          </a:lstStyle>
          <a:p>
            <a:r>
              <a:t>Language and communication</a:t>
            </a:r>
          </a:p>
        </p:txBody>
      </p:sp>
      <p:sp>
        <p:nvSpPr>
          <p:cNvPr id="217" name="Children are able to collaborate and communicate to enable them to work in teams as well as lead and guide others and instruct younger children as well as their peers."/>
          <p:cNvSpPr txBox="1"/>
          <p:nvPr/>
        </p:nvSpPr>
        <p:spPr>
          <a:xfrm>
            <a:off x="16620455" y="7591926"/>
            <a:ext cx="7495438" cy="47345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a:latin typeface="Letter-join No-Lead 8"/>
                <a:ea typeface="Letter-join No-Lead 8"/>
                <a:cs typeface="Letter-join No-Lead 8"/>
                <a:sym typeface="Letter-join No-Lead 8"/>
              </a:defRPr>
            </a:lvl1pPr>
          </a:lstStyle>
          <a:p>
            <a:r>
              <a:t>Children are able to collaborate and communicate to enable them to work in teams as well as lead and guide others and instruct younger children as well as their peers. </a:t>
            </a:r>
          </a:p>
        </p:txBody>
      </p:sp>
      <p:sp>
        <p:nvSpPr>
          <p:cNvPr id="218" name="Children will show respect to others and sportsmanship when partaking in sport in school or outside of school.…"/>
          <p:cNvSpPr txBox="1"/>
          <p:nvPr/>
        </p:nvSpPr>
        <p:spPr>
          <a:xfrm>
            <a:off x="16172487" y="-283686"/>
            <a:ext cx="7381081" cy="65290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defRPr>
                <a:latin typeface="Letter-join No-Lead 8"/>
                <a:ea typeface="Letter-join No-Lead 8"/>
                <a:cs typeface="Letter-join No-Lead 8"/>
                <a:sym typeface="Letter-join No-Lead 8"/>
              </a:defRPr>
            </a:pPr>
            <a:endParaRPr/>
          </a:p>
          <a:p>
            <a:pPr>
              <a:defRPr>
                <a:latin typeface="Letter-join No-Lead 8"/>
                <a:ea typeface="Letter-join No-Lead 8"/>
                <a:cs typeface="Letter-join No-Lead 8"/>
                <a:sym typeface="Letter-join No-Lead 8"/>
              </a:defRPr>
            </a:pPr>
            <a:r>
              <a:t>Children will show respect to others and sportsmanship when partaking in sport in school or outside of school. </a:t>
            </a:r>
          </a:p>
          <a:p>
            <a:pPr>
              <a:defRPr>
                <a:latin typeface="Letter-join No-Lead 8"/>
                <a:ea typeface="Letter-join No-Lead 8"/>
                <a:cs typeface="Letter-join No-Lead 8"/>
                <a:sym typeface="Letter-join No-Lead 8"/>
              </a:defRPr>
            </a:pPr>
            <a:r>
              <a:t>They will experience taster days from sports clubs in the local community and beyond.</a:t>
            </a:r>
          </a:p>
        </p:txBody>
      </p:sp>
      <p:sp>
        <p:nvSpPr>
          <p:cNvPr id="219" name="Children have the opportunity to be attend local competitions alongside other primary schools and aspire to achieve and take part in as many sporting events as possible."/>
          <p:cNvSpPr txBox="1"/>
          <p:nvPr/>
        </p:nvSpPr>
        <p:spPr>
          <a:xfrm>
            <a:off x="4582413" y="2064"/>
            <a:ext cx="7085469" cy="59575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defRPr>
                <a:latin typeface="Letter-join No-Lead 8"/>
                <a:ea typeface="Letter-join No-Lead 8"/>
                <a:cs typeface="Letter-join No-Lead 8"/>
                <a:sym typeface="Letter-join No-Lead 8"/>
              </a:defRPr>
            </a:pPr>
            <a:endParaRPr/>
          </a:p>
          <a:p>
            <a:pPr>
              <a:defRPr>
                <a:latin typeface="Letter-join No-Lead 8"/>
                <a:ea typeface="Letter-join No-Lead 8"/>
                <a:cs typeface="Letter-join No-Lead 8"/>
                <a:sym typeface="Letter-join No-Lead 8"/>
              </a:defRPr>
            </a:pPr>
            <a:r>
              <a:t>Children have the opportunity to be attend local competitions alongside other primary schools and aspire to achieve and take part in as many sporting events as possible. </a:t>
            </a:r>
          </a:p>
        </p:txBody>
      </p:sp>
      <p:sp>
        <p:nvSpPr>
          <p:cNvPr id="220" name="Children will be exposed to and experience many differing sports which will inspire them to develop their own identity in sport."/>
          <p:cNvSpPr txBox="1"/>
          <p:nvPr/>
        </p:nvSpPr>
        <p:spPr>
          <a:xfrm>
            <a:off x="4631881" y="8392495"/>
            <a:ext cx="6544577" cy="3431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a:latin typeface="Letter-join No-Lead 8"/>
                <a:ea typeface="Letter-join No-Lead 8"/>
                <a:cs typeface="Letter-join No-Lead 8"/>
                <a:sym typeface="Letter-join No-Lead 8"/>
              </a:defRPr>
            </a:lvl1pPr>
          </a:lstStyle>
          <a:p>
            <a:r>
              <a:t>Children will be exposed to and experience many differing sports which will inspire them to develop their own identity in sport. </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Curriculum Drivers"/>
          <p:cNvSpPr txBox="1"/>
          <p:nvPr/>
        </p:nvSpPr>
        <p:spPr>
          <a:xfrm>
            <a:off x="1991631" y="829110"/>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Curriculum Drivers</a:t>
            </a:r>
          </a:p>
        </p:txBody>
      </p:sp>
      <p:sp>
        <p:nvSpPr>
          <p:cNvPr id="223" name="Curriculum Drivers"/>
          <p:cNvSpPr txBox="1"/>
          <p:nvPr/>
        </p:nvSpPr>
        <p:spPr>
          <a:xfrm>
            <a:off x="1991631" y="2249729"/>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Curriculum Drivers</a:t>
            </a:r>
          </a:p>
        </p:txBody>
      </p:sp>
      <p:sp>
        <p:nvSpPr>
          <p:cNvPr id="224" name="Rounded Rectangle"/>
          <p:cNvSpPr/>
          <p:nvPr/>
        </p:nvSpPr>
        <p:spPr>
          <a:xfrm>
            <a:off x="679430" y="436678"/>
            <a:ext cx="23025140" cy="4451602"/>
          </a:xfrm>
          <a:prstGeom prst="roundRect">
            <a:avLst>
              <a:gd name="adj" fmla="val 11028"/>
            </a:avLst>
          </a:prstGeom>
          <a:solidFill>
            <a:srgbClr val="ECD4CC"/>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25" name="Rounded Rectangle"/>
          <p:cNvSpPr/>
          <p:nvPr/>
        </p:nvSpPr>
        <p:spPr>
          <a:xfrm>
            <a:off x="679430" y="5102617"/>
            <a:ext cx="23025140" cy="5225899"/>
          </a:xfrm>
          <a:prstGeom prst="roundRect">
            <a:avLst>
              <a:gd name="adj" fmla="val 9394"/>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26" name="Intent"/>
          <p:cNvSpPr txBox="1"/>
          <p:nvPr/>
        </p:nvSpPr>
        <p:spPr>
          <a:xfrm>
            <a:off x="960368" y="432232"/>
            <a:ext cx="1529183"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u="sng">
                <a:latin typeface="Letter-join No-Lead 8"/>
                <a:ea typeface="Letter-join No-Lead 8"/>
                <a:cs typeface="Letter-join No-Lead 8"/>
                <a:sym typeface="Letter-join No-Lead 8"/>
              </a:defRPr>
            </a:lvl1pPr>
          </a:lstStyle>
          <a:p>
            <a:r>
              <a:t>Intent</a:t>
            </a:r>
          </a:p>
        </p:txBody>
      </p:sp>
      <p:sp>
        <p:nvSpPr>
          <p:cNvPr id="227" name="Implementation"/>
          <p:cNvSpPr txBox="1"/>
          <p:nvPr/>
        </p:nvSpPr>
        <p:spPr>
          <a:xfrm>
            <a:off x="893666" y="5136391"/>
            <a:ext cx="4146195"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u="sng">
                <a:latin typeface="Letter-join No-Lead 8"/>
                <a:ea typeface="Letter-join No-Lead 8"/>
                <a:cs typeface="Letter-join No-Lead 8"/>
                <a:sym typeface="Letter-join No-Lead 8"/>
              </a:defRPr>
            </a:lvl1pPr>
          </a:lstStyle>
          <a:p>
            <a:r>
              <a:t>Implementation  </a:t>
            </a:r>
          </a:p>
        </p:txBody>
      </p:sp>
      <p:sp>
        <p:nvSpPr>
          <p:cNvPr id="228" name="Physical activity not only improves health, reduces stress and improves concentration, but also promotes correct physical growth and development. Exercise has a positive influence on academic achievement, emotional stability and interaction with others. "/>
          <p:cNvSpPr txBox="1"/>
          <p:nvPr/>
        </p:nvSpPr>
        <p:spPr>
          <a:xfrm>
            <a:off x="992928" y="1239428"/>
            <a:ext cx="22575944" cy="36449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spAutoFit/>
          </a:bodyPr>
          <a:lstStyle/>
          <a:p>
            <a:pPr defTabSz="457200">
              <a:lnSpc>
                <a:spcPct val="100000"/>
              </a:lnSpc>
              <a:spcBef>
                <a:spcPts val="0"/>
              </a:spcBef>
              <a:defRPr sz="2200">
                <a:latin typeface="Letter-join No-Lead 8"/>
                <a:ea typeface="Letter-join No-Lead 8"/>
                <a:cs typeface="Letter-join No-Lead 8"/>
                <a:sym typeface="Letter-join No-Lead 8"/>
              </a:defRPr>
            </a:pPr>
            <a:r>
              <a:t>Physical activity not only improves health, reduces stress and improves concentration, but also promotes correct physical growth and development. Exercise has a positive influence on academic achievement, emotional stability and interaction with others. Therefore, both teachers and children should be aware of the importance of physical activity. The range of physical activities is wide and includes athletics, dance, games, gymnastics, swimming and outdoor education. A high-quality programme (GetSet4PE) is used to satisfy the needs, abilities and interests of all individual children.</a:t>
            </a:r>
            <a:endParaRPr>
              <a:latin typeface="Helvetica"/>
              <a:ea typeface="Helvetica"/>
              <a:cs typeface="Helvetica"/>
              <a:sym typeface="Helvetica"/>
            </a:endParaRPr>
          </a:p>
          <a:p>
            <a:pPr defTabSz="457200">
              <a:lnSpc>
                <a:spcPct val="100000"/>
              </a:lnSpc>
              <a:spcBef>
                <a:spcPts val="0"/>
              </a:spcBef>
              <a:defRPr sz="2200" u="sng">
                <a:uFill>
                  <a:solidFill>
                    <a:srgbClr val="000000"/>
                  </a:solidFill>
                </a:uFill>
                <a:latin typeface="Letter-join No-Lead 8"/>
                <a:ea typeface="Letter-join No-Lead 8"/>
                <a:cs typeface="Letter-join No-Lead 8"/>
                <a:sym typeface="Letter-join No-Lead 8"/>
              </a:defRPr>
            </a:pPr>
            <a:r>
              <a:t>At Marden Vale, we aim to:</a:t>
            </a:r>
            <a:endParaRPr u="none">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Enable children to explore and develop their physical skills.</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To help establish and improve the individual child's self-esteem and confidence.</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Promote a healthy and fulfilling lifestyle by developing self-motivation to take part in physical activity, both inside and outside of school.</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To develop social skills (co- operating in groups, playing fairly to rules, mixing with children from other schools). </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To ensure every child has the opportunity to take part in after school sports clubs, as well as external competitions and tournaments.</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To provide our children with a range of skills that can be used and developed throughout their lives.</a:t>
            </a:r>
            <a:endParaRPr sz="1600"/>
          </a:p>
        </p:txBody>
      </p:sp>
      <p:sp>
        <p:nvSpPr>
          <p:cNvPr id="229" name="Rounded Rectangle"/>
          <p:cNvSpPr/>
          <p:nvPr/>
        </p:nvSpPr>
        <p:spPr>
          <a:xfrm>
            <a:off x="679430" y="10573480"/>
            <a:ext cx="23025140" cy="2710255"/>
          </a:xfrm>
          <a:prstGeom prst="roundRect">
            <a:avLst>
              <a:gd name="adj" fmla="val 18113"/>
            </a:avLst>
          </a:prstGeom>
          <a:solidFill>
            <a:srgbClr val="EBD4CB"/>
          </a:solidFill>
          <a:ln w="38100">
            <a:solidFill>
              <a:schemeClr val="accent5">
                <a:hueOff val="-82419"/>
                <a:satOff val="-9513"/>
                <a:lumOff val="-16343"/>
              </a:schemeClr>
            </a:solidFill>
            <a:miter lim="400000"/>
          </a:ln>
        </p:spPr>
        <p:txBody>
          <a:bodyPr lIns="50800" tIns="50800" rIns="50800" bIns="50800"/>
          <a:lstStyle/>
          <a:p>
            <a:pPr defTabSz="825500">
              <a:lnSpc>
                <a:spcPct val="100000"/>
              </a:lnSpc>
              <a:spcBef>
                <a:spcPts val="0"/>
              </a:spcBef>
              <a:defRPr sz="3200" u="sng">
                <a:latin typeface="Helvetica"/>
                <a:ea typeface="Helvetica"/>
                <a:cs typeface="Helvetica"/>
                <a:sym typeface="Helvetica"/>
              </a:defRPr>
            </a:pPr>
            <a:endParaRPr/>
          </a:p>
        </p:txBody>
      </p:sp>
      <p:sp>
        <p:nvSpPr>
          <p:cNvPr id="230" name="·       Use the Get Set 4 PE Scheme of work to support our teaching of physical activity. This includes progression from EYFS to Year 6 and a curriculum paths that allows children to revise and develop skills and techniques for physical education. .…"/>
          <p:cNvSpPr txBox="1"/>
          <p:nvPr/>
        </p:nvSpPr>
        <p:spPr>
          <a:xfrm>
            <a:off x="951152" y="5972654"/>
            <a:ext cx="22456296" cy="35552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spAutoFit/>
          </a:bodyPr>
          <a:lstStyle/>
          <a:p>
            <a:pPr marL="609600" indent="-304800" defTabSz="457200">
              <a:lnSpc>
                <a:spcPct val="100000"/>
              </a:lnSpc>
              <a:spcBef>
                <a:spcPts val="0"/>
              </a:spcBef>
              <a:defRPr sz="2400">
                <a:latin typeface="Letter-join No-Lead 8"/>
                <a:ea typeface="Letter-join No-Lead 8"/>
                <a:cs typeface="Letter-join No-Lead 8"/>
                <a:sym typeface="Letter-join No-Lead 8"/>
              </a:defRPr>
            </a:pPr>
            <a:r>
              <a:rPr>
                <a:latin typeface="Symbol"/>
                <a:ea typeface="Symbol"/>
                <a:cs typeface="Symbol"/>
                <a:sym typeface="Symbol"/>
              </a:rPr>
              <a:t>·</a:t>
            </a:r>
            <a:r>
              <a:rPr>
                <a:latin typeface="Times New Roman"/>
                <a:ea typeface="Times New Roman"/>
                <a:cs typeface="Times New Roman"/>
                <a:sym typeface="Times New Roman"/>
              </a:rPr>
              <a:t>      </a:t>
            </a:r>
            <a:r>
              <a:rPr sz="2200">
                <a:latin typeface="Times New Roman"/>
                <a:ea typeface="Times New Roman"/>
                <a:cs typeface="Times New Roman"/>
                <a:sym typeface="Times New Roman"/>
              </a:rPr>
              <a:t> </a:t>
            </a:r>
            <a:r>
              <a:rPr sz="2200"/>
              <a:t>Use the Get Set 4 PE Scheme of work to support our teaching of physical activity. This includes progression from EYFS to Year 6 and a curriculum paths that allows children to revise and develop skills and techniques for physical education. . </a:t>
            </a:r>
            <a:endParaRPr sz="2200">
              <a:latin typeface="Times New Roman"/>
              <a:ea typeface="Times New Roman"/>
              <a:cs typeface="Times New Roman"/>
              <a:sym typeface="Times New Roman"/>
            </a:endParaRPr>
          </a:p>
          <a:p>
            <a:pPr marL="609600" indent="-304800" defTabSz="457200">
              <a:lnSpc>
                <a:spcPct val="100000"/>
              </a:lnSpc>
              <a:spcBef>
                <a:spcPts val="0"/>
              </a:spcBef>
              <a:defRPr sz="2200">
                <a:latin typeface="Letter-join No-Lead 8"/>
                <a:ea typeface="Letter-join No-Lead 8"/>
                <a:cs typeface="Letter-join No-Lead 8"/>
                <a:sym typeface="Letter-join No-Lead 8"/>
              </a:defRPr>
            </a:pPr>
            <a:r>
              <a:rPr>
                <a:latin typeface="Symbol"/>
                <a:ea typeface="Symbol"/>
                <a:cs typeface="Symbol"/>
                <a:sym typeface="Symbol"/>
              </a:rPr>
              <a:t>·</a:t>
            </a:r>
            <a:r>
              <a:rPr>
                <a:latin typeface="Times New Roman"/>
                <a:ea typeface="Times New Roman"/>
                <a:cs typeface="Times New Roman"/>
                <a:sym typeface="Times New Roman"/>
              </a:rPr>
              <a:t>       </a:t>
            </a:r>
            <a:r>
              <a:t>Ensure that children have a minimum of 2 hours of physical activity each week. </a:t>
            </a:r>
            <a:endParaRPr>
              <a:latin typeface="Times New Roman"/>
              <a:ea typeface="Times New Roman"/>
              <a:cs typeface="Times New Roman"/>
              <a:sym typeface="Times New Roman"/>
            </a:endParaRPr>
          </a:p>
          <a:p>
            <a:pPr marL="609600" indent="-304800" defTabSz="457200">
              <a:lnSpc>
                <a:spcPct val="100000"/>
              </a:lnSpc>
              <a:spcBef>
                <a:spcPts val="0"/>
              </a:spcBef>
              <a:defRPr sz="2200">
                <a:latin typeface="Letter-join No-Lead 8"/>
                <a:ea typeface="Letter-join No-Lead 8"/>
                <a:cs typeface="Letter-join No-Lead 8"/>
                <a:sym typeface="Letter-join No-Lead 8"/>
              </a:defRPr>
            </a:pPr>
            <a:r>
              <a:rPr>
                <a:latin typeface="Symbol"/>
                <a:ea typeface="Symbol"/>
                <a:cs typeface="Symbol"/>
                <a:sym typeface="Symbol"/>
              </a:rPr>
              <a:t>·</a:t>
            </a:r>
            <a:r>
              <a:rPr>
                <a:latin typeface="Times New Roman"/>
                <a:ea typeface="Times New Roman"/>
                <a:cs typeface="Times New Roman"/>
                <a:sym typeface="Times New Roman"/>
              </a:rPr>
              <a:t>       </a:t>
            </a:r>
            <a:r>
              <a:t>Move daily through the use of activities such as wake and shake, the daily mile and lunch time activities run by play leaders. </a:t>
            </a:r>
            <a:endParaRPr>
              <a:latin typeface="Times New Roman"/>
              <a:ea typeface="Times New Roman"/>
              <a:cs typeface="Times New Roman"/>
              <a:sym typeface="Times New Roman"/>
            </a:endParaRPr>
          </a:p>
          <a:p>
            <a:pPr marL="609600" indent="-304800" defTabSz="457200">
              <a:lnSpc>
                <a:spcPct val="100000"/>
              </a:lnSpc>
              <a:spcBef>
                <a:spcPts val="0"/>
              </a:spcBef>
              <a:defRPr sz="2200">
                <a:latin typeface="Letter-join No-Lead 8"/>
                <a:ea typeface="Letter-join No-Lead 8"/>
                <a:cs typeface="Letter-join No-Lead 8"/>
                <a:sym typeface="Letter-join No-Lead 8"/>
              </a:defRPr>
            </a:pPr>
            <a:r>
              <a:rPr>
                <a:latin typeface="Symbol"/>
                <a:ea typeface="Symbol"/>
                <a:cs typeface="Symbol"/>
                <a:sym typeface="Symbol"/>
              </a:rPr>
              <a:t>·</a:t>
            </a:r>
            <a:r>
              <a:rPr>
                <a:latin typeface="Times New Roman"/>
                <a:ea typeface="Times New Roman"/>
                <a:cs typeface="Times New Roman"/>
                <a:sym typeface="Times New Roman"/>
              </a:rPr>
              <a:t>       </a:t>
            </a:r>
            <a:r>
              <a:t>Ensure that children are able to access swimming lessons to support them in learning to swim effectively. </a:t>
            </a:r>
            <a:endParaRPr>
              <a:latin typeface="Times New Roman"/>
              <a:ea typeface="Times New Roman"/>
              <a:cs typeface="Times New Roman"/>
              <a:sym typeface="Times New Roman"/>
            </a:endParaRPr>
          </a:p>
          <a:p>
            <a:pPr marL="609600" indent="-304800" defTabSz="457200">
              <a:lnSpc>
                <a:spcPct val="100000"/>
              </a:lnSpc>
              <a:spcBef>
                <a:spcPts val="0"/>
              </a:spcBef>
              <a:defRPr sz="2200">
                <a:latin typeface="Letter-join No-Lead 8"/>
                <a:ea typeface="Letter-join No-Lead 8"/>
                <a:cs typeface="Letter-join No-Lead 8"/>
                <a:sym typeface="Letter-join No-Lead 8"/>
              </a:defRPr>
            </a:pPr>
            <a:r>
              <a:rPr>
                <a:latin typeface="Symbol"/>
                <a:ea typeface="Symbol"/>
                <a:cs typeface="Symbol"/>
                <a:sym typeface="Symbol"/>
              </a:rPr>
              <a:t>·</a:t>
            </a:r>
            <a:r>
              <a:rPr>
                <a:latin typeface="Times New Roman"/>
                <a:ea typeface="Times New Roman"/>
                <a:cs typeface="Times New Roman"/>
                <a:sym typeface="Times New Roman"/>
              </a:rPr>
              <a:t>       </a:t>
            </a:r>
            <a:r>
              <a:t>Provide positive and engaging experiences to encourage a lifelong interest in physical activity.  </a:t>
            </a:r>
            <a:endParaRPr>
              <a:latin typeface="Times New Roman"/>
              <a:ea typeface="Times New Roman"/>
              <a:cs typeface="Times New Roman"/>
              <a:sym typeface="Times New Roman"/>
            </a:endParaRPr>
          </a:p>
          <a:p>
            <a:pPr marL="609600" indent="-304800" defTabSz="457200">
              <a:lnSpc>
                <a:spcPct val="100000"/>
              </a:lnSpc>
              <a:spcBef>
                <a:spcPts val="0"/>
              </a:spcBef>
              <a:defRPr sz="2200">
                <a:latin typeface="Letter-join No-Lead 8"/>
                <a:ea typeface="Letter-join No-Lead 8"/>
                <a:cs typeface="Letter-join No-Lead 8"/>
                <a:sym typeface="Letter-join No-Lead 8"/>
              </a:defRPr>
            </a:pPr>
            <a:r>
              <a:rPr>
                <a:latin typeface="Symbol"/>
                <a:ea typeface="Symbol"/>
                <a:cs typeface="Symbol"/>
                <a:sym typeface="Symbol"/>
              </a:rPr>
              <a:t>·</a:t>
            </a:r>
            <a:r>
              <a:rPr>
                <a:latin typeface="Times New Roman"/>
                <a:ea typeface="Times New Roman"/>
                <a:cs typeface="Times New Roman"/>
                <a:sym typeface="Times New Roman"/>
              </a:rPr>
              <a:t>       </a:t>
            </a:r>
            <a:r>
              <a:t>Provide a range of high-quality sessions with trained PE instructors throughout the year such as Up and Under, Chance to Shine and one off events. </a:t>
            </a:r>
            <a:endParaRPr>
              <a:latin typeface="Times New Roman"/>
              <a:ea typeface="Times New Roman"/>
              <a:cs typeface="Times New Roman"/>
              <a:sym typeface="Times New Roman"/>
            </a:endParaRPr>
          </a:p>
          <a:p>
            <a:pPr marL="609600" indent="-304800" defTabSz="457200">
              <a:lnSpc>
                <a:spcPct val="100000"/>
              </a:lnSpc>
              <a:spcBef>
                <a:spcPts val="1600"/>
              </a:spcBef>
              <a:defRPr sz="2200">
                <a:latin typeface="Letter-join No-Lead 8"/>
                <a:ea typeface="Letter-join No-Lead 8"/>
                <a:cs typeface="Letter-join No-Lead 8"/>
                <a:sym typeface="Letter-join No-Lead 8"/>
              </a:defRPr>
            </a:pPr>
            <a:r>
              <a:rPr>
                <a:latin typeface="Symbol"/>
                <a:ea typeface="Symbol"/>
                <a:cs typeface="Symbol"/>
                <a:sym typeface="Symbol"/>
              </a:rPr>
              <a:t>·</a:t>
            </a:r>
            <a:r>
              <a:rPr>
                <a:latin typeface="Times New Roman"/>
                <a:ea typeface="Times New Roman"/>
                <a:cs typeface="Times New Roman"/>
                <a:sym typeface="Times New Roman"/>
              </a:rPr>
              <a:t>      </a:t>
            </a:r>
            <a:r>
              <a:t>Involve the outside community where possible - e.g. Sports Day, Clubs, Inter-school matches. </a:t>
            </a:r>
            <a:endParaRPr>
              <a:latin typeface="Times New Roman"/>
              <a:ea typeface="Times New Roman"/>
              <a:cs typeface="Times New Roman"/>
              <a:sym typeface="Times New Roman"/>
            </a:endParaRPr>
          </a:p>
        </p:txBody>
      </p:sp>
      <p:sp>
        <p:nvSpPr>
          <p:cNvPr id="231" name="At Marden Vale CofE Academy, we use summative assessment across the school to determine children’s knowledge, understanding and application of key skills. This assessment supports the planning, which is reviewed on a termly basis. By the end of each Key "/>
          <p:cNvSpPr txBox="1"/>
          <p:nvPr/>
        </p:nvSpPr>
        <p:spPr>
          <a:xfrm>
            <a:off x="963851" y="11382507"/>
            <a:ext cx="22456297" cy="10922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defTabSz="457200">
              <a:lnSpc>
                <a:spcPct val="100000"/>
              </a:lnSpc>
              <a:spcBef>
                <a:spcPts val="0"/>
              </a:spcBef>
              <a:defRPr sz="2200">
                <a:latin typeface="Letter-join No-Lead 8"/>
                <a:ea typeface="Letter-join No-Lead 8"/>
                <a:cs typeface="Letter-join No-Lead 8"/>
                <a:sym typeface="Letter-join No-Lead 8"/>
              </a:defRPr>
            </a:lvl1pPr>
          </a:lstStyle>
          <a:p>
            <a:r>
              <a:t>At Marden Vale CofE Academy, we use summative assessment across the school to determine children’s knowledge, understanding and application of key skills. This assessment supports the planning, which is reviewed on a termly basis. By the end of each Key Stage, it is expected that children know and apply the skills and knowledge that has been taught in each programme of study.</a:t>
            </a:r>
          </a:p>
        </p:txBody>
      </p:sp>
      <p:sp>
        <p:nvSpPr>
          <p:cNvPr id="232" name="Impact"/>
          <p:cNvSpPr txBox="1"/>
          <p:nvPr/>
        </p:nvSpPr>
        <p:spPr>
          <a:xfrm>
            <a:off x="967059" y="10549203"/>
            <a:ext cx="1799235"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defTabSz="825500">
              <a:lnSpc>
                <a:spcPct val="100000"/>
              </a:lnSpc>
              <a:spcBef>
                <a:spcPts val="0"/>
              </a:spcBef>
              <a:defRPr u="sng">
                <a:latin typeface="Letter-join No-Lead 8"/>
                <a:ea typeface="Letter-join No-Lead 8"/>
                <a:cs typeface="Letter-join No-Lead 8"/>
                <a:sym typeface="Letter-join No-Lead 8"/>
              </a:defRPr>
            </a:lvl1pPr>
          </a:lstStyle>
          <a:p>
            <a:r>
              <a:t>Impact</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Evaluation and analysis"/>
          <p:cNvSpPr/>
          <p:nvPr/>
        </p:nvSpPr>
        <p:spPr>
          <a:xfrm>
            <a:off x="10803493" y="12504513"/>
            <a:ext cx="6454083" cy="953693"/>
          </a:xfrm>
          <a:prstGeom prst="roundRect">
            <a:avLst>
              <a:gd name="adj" fmla="val 39238"/>
            </a:avLst>
          </a:prstGeom>
          <a:solidFill>
            <a:srgbClr val="F3ECE9"/>
          </a:solidFill>
          <a:ln w="635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       Evaluation and analysis </a:t>
            </a:r>
          </a:p>
        </p:txBody>
      </p:sp>
      <p:sp>
        <p:nvSpPr>
          <p:cNvPr id="235" name="Creativity"/>
          <p:cNvSpPr/>
          <p:nvPr/>
        </p:nvSpPr>
        <p:spPr>
          <a:xfrm>
            <a:off x="4224477" y="12520255"/>
            <a:ext cx="6454083" cy="953692"/>
          </a:xfrm>
          <a:prstGeom prst="roundRect">
            <a:avLst>
              <a:gd name="adj" fmla="val 39238"/>
            </a:avLst>
          </a:prstGeom>
          <a:solidFill>
            <a:srgbClr val="F3ECE9"/>
          </a:solidFill>
          <a:ln w="635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Creativity </a:t>
            </a:r>
          </a:p>
        </p:txBody>
      </p:sp>
      <p:sp>
        <p:nvSpPr>
          <p:cNvPr id="236" name="Rounded Rectangle"/>
          <p:cNvSpPr/>
          <p:nvPr/>
        </p:nvSpPr>
        <p:spPr>
          <a:xfrm>
            <a:off x="4190998" y="8299794"/>
            <a:ext cx="6454083" cy="1247537"/>
          </a:xfrm>
          <a:prstGeom prst="roundRect">
            <a:avLst>
              <a:gd name="adj" fmla="val 29996"/>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37" name="Fundamentals…"/>
          <p:cNvSpPr txBox="1"/>
          <p:nvPr/>
        </p:nvSpPr>
        <p:spPr>
          <a:xfrm>
            <a:off x="4365831" y="8234250"/>
            <a:ext cx="6171375" cy="1117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r>
              <a:t>Fundamentals </a:t>
            </a:r>
          </a:p>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r>
              <a:t>(ABCs, athletics)</a:t>
            </a:r>
          </a:p>
        </p:txBody>
      </p:sp>
      <p:sp>
        <p:nvSpPr>
          <p:cNvPr id="238" name="Dance"/>
          <p:cNvSpPr/>
          <p:nvPr/>
        </p:nvSpPr>
        <p:spPr>
          <a:xfrm>
            <a:off x="17540988" y="8292232"/>
            <a:ext cx="6454084" cy="1221547"/>
          </a:xfrm>
          <a:prstGeom prst="roundRect">
            <a:avLst>
              <a:gd name="adj" fmla="val 30635"/>
            </a:avLst>
          </a:prstGeom>
          <a:solidFill>
            <a:srgbClr val="E8D1C8"/>
          </a:solidFill>
          <a:ln w="635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Dance</a:t>
            </a:r>
          </a:p>
        </p:txBody>
      </p:sp>
      <p:sp>
        <p:nvSpPr>
          <p:cNvPr id="239" name="Rounded Rectangle"/>
          <p:cNvSpPr/>
          <p:nvPr/>
        </p:nvSpPr>
        <p:spPr>
          <a:xfrm>
            <a:off x="10865992" y="8299794"/>
            <a:ext cx="6454084" cy="1247537"/>
          </a:xfrm>
          <a:prstGeom prst="roundRect">
            <a:avLst>
              <a:gd name="adj" fmla="val 29996"/>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40" name="Body Management…"/>
          <p:cNvSpPr/>
          <p:nvPr/>
        </p:nvSpPr>
        <p:spPr>
          <a:xfrm>
            <a:off x="4245573" y="9687344"/>
            <a:ext cx="6454083" cy="1272597"/>
          </a:xfrm>
          <a:prstGeom prst="roundRect">
            <a:avLst>
              <a:gd name="adj" fmla="val 29406"/>
            </a:avLst>
          </a:prstGeom>
          <a:solidFill>
            <a:srgbClr val="E8D1C8"/>
          </a:solidFill>
          <a:ln w="635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r>
              <a:t>Body Management </a:t>
            </a:r>
          </a:p>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r>
              <a:t>(gymnastics and yoga)</a:t>
            </a:r>
          </a:p>
        </p:txBody>
      </p:sp>
      <p:sp>
        <p:nvSpPr>
          <p:cNvPr id="241" name="Rounded Rectangle"/>
          <p:cNvSpPr/>
          <p:nvPr/>
        </p:nvSpPr>
        <p:spPr>
          <a:xfrm>
            <a:off x="10947079" y="9712869"/>
            <a:ext cx="6293492" cy="1221546"/>
          </a:xfrm>
          <a:prstGeom prst="roundRect">
            <a:avLst>
              <a:gd name="adj" fmla="val 28968"/>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42" name="OAA"/>
          <p:cNvSpPr txBox="1"/>
          <p:nvPr/>
        </p:nvSpPr>
        <p:spPr>
          <a:xfrm>
            <a:off x="11118343" y="9821101"/>
            <a:ext cx="6171375"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OAA</a:t>
            </a:r>
          </a:p>
        </p:txBody>
      </p:sp>
      <p:sp>
        <p:nvSpPr>
          <p:cNvPr id="243" name="Rounded Rectangle"/>
          <p:cNvSpPr/>
          <p:nvPr/>
        </p:nvSpPr>
        <p:spPr>
          <a:xfrm>
            <a:off x="457811" y="1554754"/>
            <a:ext cx="2472728" cy="4794988"/>
          </a:xfrm>
          <a:prstGeom prst="roundRect">
            <a:avLst>
              <a:gd name="adj" fmla="val 15133"/>
            </a:avLst>
          </a:prstGeom>
          <a:solidFill>
            <a:srgbClr val="E3B5AF"/>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900">
                <a:latin typeface="Letter-join No-Lead 8"/>
                <a:ea typeface="Letter-join No-Lead 8"/>
                <a:cs typeface="Letter-join No-Lead 8"/>
                <a:sym typeface="Letter-join No-Lead 8"/>
              </a:defRPr>
            </a:pPr>
            <a:endParaRPr/>
          </a:p>
        </p:txBody>
      </p:sp>
      <p:sp>
        <p:nvSpPr>
          <p:cNvPr id="244" name="Early learning goals and National Curriculum"/>
          <p:cNvSpPr txBox="1"/>
          <p:nvPr/>
        </p:nvSpPr>
        <p:spPr>
          <a:xfrm>
            <a:off x="599159" y="2440947"/>
            <a:ext cx="2190032" cy="3022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900">
                <a:latin typeface="Letter-join No-Lead 8"/>
                <a:ea typeface="Letter-join No-Lead 8"/>
                <a:cs typeface="Letter-join No-Lead 8"/>
                <a:sym typeface="Letter-join No-Lead 8"/>
              </a:defRPr>
            </a:lvl1pPr>
          </a:lstStyle>
          <a:p>
            <a:r>
              <a:t>Early learning goals and National Curriculum</a:t>
            </a:r>
          </a:p>
        </p:txBody>
      </p:sp>
      <p:sp>
        <p:nvSpPr>
          <p:cNvPr id="245" name="Rounded Rectangle"/>
          <p:cNvSpPr/>
          <p:nvPr/>
        </p:nvSpPr>
        <p:spPr>
          <a:xfrm>
            <a:off x="515018" y="11006511"/>
            <a:ext cx="3547084" cy="2529797"/>
          </a:xfrm>
          <a:prstGeom prst="roundRect">
            <a:avLst>
              <a:gd name="adj" fmla="val 14792"/>
            </a:avLst>
          </a:prstGeom>
          <a:solidFill>
            <a:srgbClr val="F3ECE9"/>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latin typeface="Letter-join No-Lead 8"/>
                <a:ea typeface="Letter-join No-Lead 8"/>
                <a:cs typeface="Letter-join No-Lead 8"/>
                <a:sym typeface="Letter-join No-Lead 8"/>
              </a:defRPr>
            </a:pPr>
            <a:endParaRPr/>
          </a:p>
        </p:txBody>
      </p:sp>
      <p:sp>
        <p:nvSpPr>
          <p:cNvPr id="246" name="SCHEME (Get Set for PE) Programme…"/>
          <p:cNvSpPr txBox="1"/>
          <p:nvPr/>
        </p:nvSpPr>
        <p:spPr>
          <a:xfrm>
            <a:off x="680479" y="11204609"/>
            <a:ext cx="3264382" cy="2133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825500">
              <a:lnSpc>
                <a:spcPct val="100000"/>
              </a:lnSpc>
              <a:spcBef>
                <a:spcPts val="0"/>
              </a:spcBef>
              <a:defRPr sz="3300">
                <a:latin typeface="Letter-join No-Lead 8"/>
                <a:ea typeface="Letter-join No-Lead 8"/>
                <a:cs typeface="Letter-join No-Lead 8"/>
                <a:sym typeface="Letter-join No-Lead 8"/>
              </a:defRPr>
            </a:pPr>
            <a:r>
              <a:t>SCHEME (Get Set for PE) Programme</a:t>
            </a:r>
          </a:p>
          <a:p>
            <a:pPr algn="ctr" defTabSz="825500">
              <a:lnSpc>
                <a:spcPct val="100000"/>
              </a:lnSpc>
              <a:spcBef>
                <a:spcPts val="0"/>
              </a:spcBef>
              <a:defRPr sz="3300">
                <a:latin typeface="Letter-join No-Lead 8"/>
                <a:ea typeface="Letter-join No-Lead 8"/>
                <a:cs typeface="Letter-join No-Lead 8"/>
                <a:sym typeface="Letter-join No-Lead 8"/>
              </a:defRPr>
            </a:pPr>
            <a:r>
              <a:t>Second Order Concepts</a:t>
            </a:r>
          </a:p>
        </p:txBody>
      </p:sp>
      <p:sp>
        <p:nvSpPr>
          <p:cNvPr id="247" name="Rounded Rectangle"/>
          <p:cNvSpPr/>
          <p:nvPr/>
        </p:nvSpPr>
        <p:spPr>
          <a:xfrm>
            <a:off x="489961" y="7429533"/>
            <a:ext cx="3547084" cy="3464214"/>
          </a:xfrm>
          <a:prstGeom prst="roundRect">
            <a:avLst>
              <a:gd name="adj" fmla="val 10802"/>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latin typeface="Letter-join No-Lead 8"/>
                <a:ea typeface="Letter-join No-Lead 8"/>
                <a:cs typeface="Letter-join No-Lead 8"/>
                <a:sym typeface="Letter-join No-Lead 8"/>
              </a:defRPr>
            </a:pPr>
            <a:endParaRPr/>
          </a:p>
        </p:txBody>
      </p:sp>
      <p:sp>
        <p:nvSpPr>
          <p:cNvPr id="248" name="Our Big Ideas…"/>
          <p:cNvSpPr txBox="1"/>
          <p:nvPr/>
        </p:nvSpPr>
        <p:spPr>
          <a:xfrm>
            <a:off x="656369" y="8348840"/>
            <a:ext cx="326438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825500">
              <a:lnSpc>
                <a:spcPct val="100000"/>
              </a:lnSpc>
              <a:spcBef>
                <a:spcPts val="0"/>
              </a:spcBef>
              <a:defRPr sz="3300">
                <a:latin typeface="Letter-join No-Lead 8"/>
                <a:ea typeface="Letter-join No-Lead 8"/>
                <a:cs typeface="Letter-join No-Lead 8"/>
                <a:sym typeface="Letter-join No-Lead 8"/>
              </a:defRPr>
            </a:pPr>
            <a:r>
              <a:t>Our Big Ideas</a:t>
            </a:r>
          </a:p>
          <a:p>
            <a:pPr algn="ctr" defTabSz="825500">
              <a:lnSpc>
                <a:spcPct val="100000"/>
              </a:lnSpc>
              <a:spcBef>
                <a:spcPts val="0"/>
              </a:spcBef>
              <a:defRPr sz="3300">
                <a:latin typeface="Letter-join No-Lead 8"/>
                <a:ea typeface="Letter-join No-Lead 8"/>
                <a:cs typeface="Letter-join No-Lead 8"/>
                <a:sym typeface="Letter-join No-Lead 8"/>
              </a:defRPr>
            </a:pPr>
            <a:r>
              <a:t>that link the learning</a:t>
            </a:r>
          </a:p>
        </p:txBody>
      </p:sp>
      <p:sp>
        <p:nvSpPr>
          <p:cNvPr id="249" name="Rounded Rectangle"/>
          <p:cNvSpPr/>
          <p:nvPr/>
        </p:nvSpPr>
        <p:spPr>
          <a:xfrm>
            <a:off x="3112224" y="1585559"/>
            <a:ext cx="2888469" cy="4733379"/>
          </a:xfrm>
          <a:prstGeom prst="roundRect">
            <a:avLst>
              <a:gd name="adj" fmla="val 12956"/>
            </a:avLst>
          </a:prstGeom>
          <a:solidFill>
            <a:srgbClr val="E3B5AF"/>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2500">
                <a:latin typeface="Letter-join No-Lead 8"/>
                <a:ea typeface="Letter-join No-Lead 8"/>
                <a:cs typeface="Letter-join No-Lead 8"/>
                <a:sym typeface="Letter-join No-Lead 8"/>
              </a:defRPr>
            </a:pPr>
            <a:endParaRPr/>
          </a:p>
        </p:txBody>
      </p:sp>
      <p:sp>
        <p:nvSpPr>
          <p:cNvPr id="250" name="Early Learning Goal: Gross Motor Skills:…"/>
          <p:cNvSpPr txBox="1"/>
          <p:nvPr/>
        </p:nvSpPr>
        <p:spPr>
          <a:xfrm>
            <a:off x="3310823" y="2144021"/>
            <a:ext cx="2491272" cy="44723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defTabSz="457200">
              <a:lnSpc>
                <a:spcPct val="100000"/>
              </a:lnSpc>
              <a:spcBef>
                <a:spcPts val="0"/>
              </a:spcBef>
              <a:defRPr sz="2000" u="sng">
                <a:latin typeface="Letter-join No-Lead 8"/>
                <a:ea typeface="Letter-join No-Lead 8"/>
                <a:cs typeface="Letter-join No-Lead 8"/>
                <a:sym typeface="Letter-join No-Lead 8"/>
              </a:defRPr>
            </a:pPr>
            <a:r>
              <a:rPr u="none"/>
              <a:t>Early Learning Goal: Gross Motor Skills: </a:t>
            </a:r>
            <a:endParaRPr u="none">
              <a:latin typeface="Times New Roman"/>
              <a:ea typeface="Times New Roman"/>
              <a:cs typeface="Times New Roman"/>
              <a:sym typeface="Times New Roman"/>
            </a:endParaRPr>
          </a:p>
          <a:p>
            <a:pPr defTabSz="457200">
              <a:lnSpc>
                <a:spcPct val="100000"/>
              </a:lnSpc>
              <a:spcBef>
                <a:spcPts val="0"/>
              </a:spcBef>
              <a:defRPr sz="2000">
                <a:latin typeface="Letter-join No-Lead 8"/>
                <a:ea typeface="Letter-join No-Lead 8"/>
                <a:cs typeface="Letter-join No-Lead 8"/>
                <a:sym typeface="Letter-join No-Lead 8"/>
              </a:defRPr>
            </a:pPr>
            <a:r>
              <a:t>Negotiate space and obstacles safely, with consideration for themselves and others, </a:t>
            </a:r>
            <a:endParaRPr>
              <a:latin typeface="Times New Roman"/>
              <a:ea typeface="Times New Roman"/>
              <a:cs typeface="Times New Roman"/>
              <a:sym typeface="Times New Roman"/>
            </a:endParaRPr>
          </a:p>
          <a:p>
            <a:pPr defTabSz="457200">
              <a:lnSpc>
                <a:spcPct val="100000"/>
              </a:lnSpc>
              <a:spcBef>
                <a:spcPts val="0"/>
              </a:spcBef>
              <a:defRPr sz="2000">
                <a:latin typeface="Letter-join No-Lead 8"/>
                <a:ea typeface="Letter-join No-Lead 8"/>
                <a:cs typeface="Letter-join No-Lead 8"/>
                <a:sym typeface="Letter-join No-Lead 8"/>
              </a:defRPr>
            </a:pPr>
            <a:r>
              <a:t>Demonstrate strength, balance and coordination when playing,</a:t>
            </a:r>
            <a:endParaRPr>
              <a:latin typeface="Times New Roman"/>
              <a:ea typeface="Times New Roman"/>
              <a:cs typeface="Times New Roman"/>
              <a:sym typeface="Times New Roman"/>
            </a:endParaRPr>
          </a:p>
          <a:p>
            <a:pPr defTabSz="457200">
              <a:lnSpc>
                <a:spcPct val="100000"/>
              </a:lnSpc>
              <a:spcBef>
                <a:spcPts val="0"/>
              </a:spcBef>
              <a:defRPr sz="2000">
                <a:latin typeface="Letter-join No-Lead 8"/>
                <a:ea typeface="Letter-join No-Lead 8"/>
                <a:cs typeface="Letter-join No-Lead 8"/>
                <a:sym typeface="Letter-join No-Lead 8"/>
              </a:defRPr>
            </a:pPr>
            <a:r>
              <a:t>Move energetically, such as running, jumping, dancing, hopping, skipping and climbing. </a:t>
            </a:r>
            <a:endParaRPr>
              <a:latin typeface="Times New Roman"/>
              <a:ea typeface="Times New Roman"/>
              <a:cs typeface="Times New Roman"/>
              <a:sym typeface="Times New Roman"/>
            </a:endParaRPr>
          </a:p>
        </p:txBody>
      </p:sp>
      <p:sp>
        <p:nvSpPr>
          <p:cNvPr id="251" name="Rounded Rectangle"/>
          <p:cNvSpPr/>
          <p:nvPr/>
        </p:nvSpPr>
        <p:spPr>
          <a:xfrm>
            <a:off x="14858541" y="1592854"/>
            <a:ext cx="9067647" cy="4733379"/>
          </a:xfrm>
          <a:prstGeom prst="roundRect">
            <a:avLst>
              <a:gd name="adj" fmla="val 7906"/>
            </a:avLst>
          </a:prstGeom>
          <a:solidFill>
            <a:srgbClr val="E3B5AF"/>
          </a:solidFill>
          <a:ln w="63500">
            <a:solidFill>
              <a:schemeClr val="accent5">
                <a:lumOff val="-29866"/>
              </a:schemeClr>
            </a:solidFill>
            <a:miter lim="400000"/>
          </a:ln>
        </p:spPr>
        <p:txBody>
          <a:bodyPr lIns="50800" tIns="50800" rIns="50800" bIns="50800" anchor="ctr"/>
          <a:lstStyle/>
          <a:p>
            <a:pPr algn="ctr" defTabSz="457200">
              <a:lnSpc>
                <a:spcPct val="100000"/>
              </a:lnSpc>
              <a:spcBef>
                <a:spcPts val="0"/>
              </a:spcBef>
              <a:defRPr sz="2500">
                <a:solidFill>
                  <a:srgbClr val="0B0C0C"/>
                </a:solidFill>
                <a:latin typeface="Letter-join No-Lead 8"/>
                <a:ea typeface="Letter-join No-Lead 8"/>
                <a:cs typeface="Letter-join No-Lead 8"/>
                <a:sym typeface="Letter-join No-Lead 8"/>
              </a:defRPr>
            </a:pPr>
            <a:endParaRPr/>
          </a:p>
        </p:txBody>
      </p:sp>
      <p:sp>
        <p:nvSpPr>
          <p:cNvPr id="252" name="Key stage 2 Pupils should continue to apply and develop a broader range of skills, learning how to use them in different ways and to link them to make actions and sequences of movement. They should enjoy communicating, collaborating and competing with ea"/>
          <p:cNvSpPr txBox="1"/>
          <p:nvPr/>
        </p:nvSpPr>
        <p:spPr>
          <a:xfrm>
            <a:off x="15029767" y="2052682"/>
            <a:ext cx="8695496" cy="45339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defTabSz="457200">
              <a:lnSpc>
                <a:spcPct val="100000"/>
              </a:lnSpc>
              <a:spcBef>
                <a:spcPts val="0"/>
              </a:spcBef>
              <a:defRPr sz="1700">
                <a:latin typeface="Letter-join No-Lead 8"/>
                <a:ea typeface="Letter-join No-Lead 8"/>
                <a:cs typeface="Letter-join No-Lead 8"/>
                <a:sym typeface="Letter-join No-Lead 8"/>
              </a:defRPr>
            </a:pPr>
            <a:r>
              <a:t>Key stage 2 Pupils should continue to apply and develop a broader range of skills, learning how to use them in different ways and to link them to make actions and sequences of movement. They should enjoy communicating, collaborating and competing with each other. They should develop an understanding of how to improve in different physical activities and sports and learn how to evaluate and recognise their own success.</a:t>
            </a:r>
            <a:endParaRPr>
              <a:latin typeface="Times New Roman"/>
              <a:ea typeface="Times New Roman"/>
              <a:cs typeface="Times New Roman"/>
              <a:sym typeface="Times New Roman"/>
            </a:endParaRPr>
          </a:p>
          <a:p>
            <a:pPr defTabSz="457200">
              <a:lnSpc>
                <a:spcPct val="100000"/>
              </a:lnSpc>
              <a:spcBef>
                <a:spcPts val="0"/>
              </a:spcBef>
              <a:defRPr sz="1700" u="sng">
                <a:uFill>
                  <a:solidFill>
                    <a:srgbClr val="000000"/>
                  </a:solidFill>
                </a:uFill>
                <a:latin typeface="Letter-join No-Lead 8"/>
                <a:ea typeface="Letter-join No-Lead 8"/>
                <a:cs typeface="Letter-join No-Lead 8"/>
                <a:sym typeface="Letter-join No-Lead 8"/>
              </a:defRPr>
            </a:pPr>
            <a:r>
              <a:t>Pupils should be taught to: </a:t>
            </a:r>
            <a:endParaRPr u="none">
              <a:latin typeface="Times New Roman"/>
              <a:ea typeface="Times New Roman"/>
              <a:cs typeface="Times New Roman"/>
              <a:sym typeface="Times New Roman"/>
            </a:endParaRPr>
          </a:p>
          <a:p>
            <a:pPr defTabSz="457200">
              <a:lnSpc>
                <a:spcPct val="100000"/>
              </a:lnSpc>
              <a:spcBef>
                <a:spcPts val="0"/>
              </a:spcBef>
              <a:defRPr sz="1700">
                <a:uFill>
                  <a:solidFill>
                    <a:srgbClr val="000000"/>
                  </a:solidFill>
                </a:uFill>
                <a:latin typeface="Letter-join No-Lead 8"/>
                <a:ea typeface="Letter-join No-Lead 8"/>
                <a:cs typeface="Letter-join No-Lead 8"/>
                <a:sym typeface="Letter-join No-Lead 8"/>
              </a:defRPr>
            </a:pPr>
            <a:r>
              <a:t>Use running, jumping, throwing and catching in isolation and in combination, </a:t>
            </a:r>
            <a:endParaRPr>
              <a:latin typeface="Times New Roman"/>
              <a:ea typeface="Times New Roman"/>
              <a:cs typeface="Times New Roman"/>
              <a:sym typeface="Times New Roman"/>
            </a:endParaRPr>
          </a:p>
          <a:p>
            <a:pPr defTabSz="457200">
              <a:lnSpc>
                <a:spcPct val="100000"/>
              </a:lnSpc>
              <a:spcBef>
                <a:spcPts val="0"/>
              </a:spcBef>
              <a:defRPr sz="1700">
                <a:uFill>
                  <a:solidFill>
                    <a:srgbClr val="000000"/>
                  </a:solidFill>
                </a:uFill>
                <a:latin typeface="Letter-join No-Lead 8"/>
                <a:ea typeface="Letter-join No-Lead 8"/>
                <a:cs typeface="Letter-join No-Lead 8"/>
                <a:sym typeface="Letter-join No-Lead 8"/>
              </a:defRPr>
            </a:pPr>
            <a:r>
              <a:t>Play competitive games, modified where appropriate [for example, badminton, basketball, cricket, football, hockey, netball, rounders and tennis], and apply basic principles suitable for attacking and defending.</a:t>
            </a:r>
            <a:endParaRPr>
              <a:latin typeface="Times New Roman"/>
              <a:ea typeface="Times New Roman"/>
              <a:cs typeface="Times New Roman"/>
              <a:sym typeface="Times New Roman"/>
            </a:endParaRPr>
          </a:p>
          <a:p>
            <a:pPr defTabSz="457200">
              <a:lnSpc>
                <a:spcPct val="100000"/>
              </a:lnSpc>
              <a:spcBef>
                <a:spcPts val="0"/>
              </a:spcBef>
              <a:defRPr sz="1700">
                <a:uFill>
                  <a:solidFill>
                    <a:srgbClr val="000000"/>
                  </a:solidFill>
                </a:uFill>
                <a:latin typeface="Letter-join No-Lead 8"/>
                <a:ea typeface="Letter-join No-Lead 8"/>
                <a:cs typeface="Letter-join No-Lead 8"/>
                <a:sym typeface="Letter-join No-Lead 8"/>
              </a:defRPr>
            </a:pPr>
            <a:r>
              <a:t>Develop flexibility, strength, technique, control and balance [for example, through athletics and gymnastics].</a:t>
            </a:r>
            <a:endParaRPr>
              <a:latin typeface="Times New Roman"/>
              <a:ea typeface="Times New Roman"/>
              <a:cs typeface="Times New Roman"/>
              <a:sym typeface="Times New Roman"/>
            </a:endParaRPr>
          </a:p>
          <a:p>
            <a:pPr defTabSz="457200">
              <a:lnSpc>
                <a:spcPct val="100000"/>
              </a:lnSpc>
              <a:spcBef>
                <a:spcPts val="0"/>
              </a:spcBef>
              <a:defRPr sz="1700">
                <a:uFill>
                  <a:solidFill>
                    <a:srgbClr val="000000"/>
                  </a:solidFill>
                </a:uFill>
                <a:latin typeface="Letter-join No-Lead 8"/>
                <a:ea typeface="Letter-join No-Lead 8"/>
                <a:cs typeface="Letter-join No-Lead 8"/>
                <a:sym typeface="Letter-join No-Lead 8"/>
              </a:defRPr>
            </a:pPr>
            <a:r>
              <a:t>Perform dances using a range of movement patterns.  </a:t>
            </a:r>
            <a:endParaRPr>
              <a:latin typeface="Times New Roman"/>
              <a:ea typeface="Times New Roman"/>
              <a:cs typeface="Times New Roman"/>
              <a:sym typeface="Times New Roman"/>
            </a:endParaRPr>
          </a:p>
          <a:p>
            <a:pPr defTabSz="457200">
              <a:lnSpc>
                <a:spcPct val="100000"/>
              </a:lnSpc>
              <a:spcBef>
                <a:spcPts val="0"/>
              </a:spcBef>
              <a:defRPr sz="1700">
                <a:uFill>
                  <a:solidFill>
                    <a:srgbClr val="000000"/>
                  </a:solidFill>
                </a:uFill>
                <a:latin typeface="Letter-join No-Lead 8"/>
                <a:ea typeface="Letter-join No-Lead 8"/>
                <a:cs typeface="Letter-join No-Lead 8"/>
                <a:sym typeface="Letter-join No-Lead 8"/>
              </a:defRPr>
            </a:pPr>
            <a:r>
              <a:t>Take part in outdoor and adventurous activity challenges both individually and within a team.</a:t>
            </a:r>
            <a:endParaRPr>
              <a:latin typeface="Times New Roman"/>
              <a:ea typeface="Times New Roman"/>
              <a:cs typeface="Times New Roman"/>
              <a:sym typeface="Times New Roman"/>
            </a:endParaRPr>
          </a:p>
          <a:p>
            <a:pPr defTabSz="457200">
              <a:lnSpc>
                <a:spcPct val="100000"/>
              </a:lnSpc>
              <a:spcBef>
                <a:spcPts val="0"/>
              </a:spcBef>
              <a:defRPr sz="1700">
                <a:uFill>
                  <a:solidFill>
                    <a:srgbClr val="000000"/>
                  </a:solidFill>
                </a:uFill>
                <a:latin typeface="Letter-join No-Lead 8"/>
                <a:ea typeface="Letter-join No-Lead 8"/>
                <a:cs typeface="Letter-join No-Lead 8"/>
                <a:sym typeface="Letter-join No-Lead 8"/>
              </a:defRPr>
            </a:pPr>
            <a:r>
              <a:t>Compare their performances with previous ones and demonstrate improvement to achieve their personal best.</a:t>
            </a:r>
            <a:endParaRPr u="sng"/>
          </a:p>
          <a:p>
            <a:pPr algn="ctr" defTabSz="825500">
              <a:lnSpc>
                <a:spcPct val="100000"/>
              </a:lnSpc>
              <a:spcBef>
                <a:spcPts val="0"/>
              </a:spcBef>
              <a:defRPr sz="2400">
                <a:latin typeface="Letter-join No-Lead 8"/>
                <a:ea typeface="Letter-join No-Lead 8"/>
                <a:cs typeface="Letter-join No-Lead 8"/>
                <a:sym typeface="Letter-join No-Lead 8"/>
              </a:defRPr>
            </a:pPr>
            <a:r>
              <a:t>.</a:t>
            </a:r>
          </a:p>
        </p:txBody>
      </p:sp>
      <p:sp>
        <p:nvSpPr>
          <p:cNvPr id="253" name="Rounded Rectangle"/>
          <p:cNvSpPr/>
          <p:nvPr/>
        </p:nvSpPr>
        <p:spPr>
          <a:xfrm>
            <a:off x="6169449" y="1585559"/>
            <a:ext cx="8520337" cy="4733379"/>
          </a:xfrm>
          <a:prstGeom prst="roundRect">
            <a:avLst>
              <a:gd name="adj" fmla="val 7906"/>
            </a:avLst>
          </a:prstGeom>
          <a:solidFill>
            <a:srgbClr val="E3B5AF"/>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2500">
                <a:latin typeface="Letter-join No-Lead 8"/>
                <a:ea typeface="Letter-join No-Lead 8"/>
                <a:cs typeface="Letter-join No-Lead 8"/>
                <a:sym typeface="Letter-join No-Lead 8"/>
              </a:defRPr>
            </a:pPr>
            <a:endParaRPr/>
          </a:p>
        </p:txBody>
      </p:sp>
      <p:sp>
        <p:nvSpPr>
          <p:cNvPr id="254" name="Pupils should develop fundamental movement skills, become increasingly competent and confident and access a broad range of opportunities to extend their agility, balance and coordination, individually and with others. They should be able to engage in com"/>
          <p:cNvSpPr txBox="1"/>
          <p:nvPr/>
        </p:nvSpPr>
        <p:spPr>
          <a:xfrm>
            <a:off x="6323726" y="2130159"/>
            <a:ext cx="8089015" cy="46158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defTabSz="457200">
              <a:lnSpc>
                <a:spcPct val="100000"/>
              </a:lnSpc>
              <a:spcBef>
                <a:spcPts val="0"/>
              </a:spcBef>
              <a:defRPr sz="2100">
                <a:latin typeface="Letter-join No-Lead 8"/>
                <a:ea typeface="Letter-join No-Lead 8"/>
                <a:cs typeface="Letter-join No-Lead 8"/>
                <a:sym typeface="Letter-join No-Lead 8"/>
              </a:defRPr>
            </a:pPr>
            <a:r>
              <a:t>Pupils should develop fundamental movement skills, become increasingly competent and confident and access a broad range of opportunities to extend their agility, balance and coordination, individually and with others. They should be able to engage in competitive (both against self and against others) and co-operative physical activities, in a range of increasingly challenging situations.</a:t>
            </a:r>
            <a:endParaRPr>
              <a:latin typeface="Times New Roman"/>
              <a:ea typeface="Times New Roman"/>
              <a:cs typeface="Times New Roman"/>
              <a:sym typeface="Times New Roman"/>
            </a:endParaRPr>
          </a:p>
          <a:p>
            <a:pPr defTabSz="457200">
              <a:lnSpc>
                <a:spcPct val="100000"/>
              </a:lnSpc>
              <a:spcBef>
                <a:spcPts val="0"/>
              </a:spcBef>
              <a:defRPr sz="2100" u="sng">
                <a:uFill>
                  <a:solidFill>
                    <a:srgbClr val="000000"/>
                  </a:solidFill>
                </a:uFill>
                <a:latin typeface="Letter-join No-Lead 8"/>
                <a:ea typeface="Letter-join No-Lead 8"/>
                <a:cs typeface="Letter-join No-Lead 8"/>
                <a:sym typeface="Letter-join No-Lead 8"/>
              </a:defRPr>
            </a:pPr>
            <a:r>
              <a:t>Pupils should be taught to: </a:t>
            </a:r>
            <a:endParaRPr u="none">
              <a:latin typeface="Times New Roman"/>
              <a:ea typeface="Times New Roman"/>
              <a:cs typeface="Times New Roman"/>
              <a:sym typeface="Times New Roman"/>
            </a:endParaRPr>
          </a:p>
          <a:p>
            <a:pPr defTabSz="457200">
              <a:lnSpc>
                <a:spcPct val="100000"/>
              </a:lnSpc>
              <a:spcBef>
                <a:spcPts val="0"/>
              </a:spcBef>
              <a:defRPr sz="2100">
                <a:uFill>
                  <a:solidFill>
                    <a:srgbClr val="000000"/>
                  </a:solidFill>
                </a:uFill>
                <a:latin typeface="Letter-join No-Lead 8"/>
                <a:ea typeface="Letter-join No-Lead 8"/>
                <a:cs typeface="Letter-join No-Lead 8"/>
                <a:sym typeface="Letter-join No-Lead 8"/>
              </a:defRPr>
            </a:pPr>
            <a:r>
              <a:t>Master basic movements including running, jumping, throwing and catching, as well as developing balance, agility and co-ordination, and begin to apply these in a range of activities,</a:t>
            </a:r>
            <a:endParaRPr>
              <a:latin typeface="Times New Roman"/>
              <a:ea typeface="Times New Roman"/>
              <a:cs typeface="Times New Roman"/>
              <a:sym typeface="Times New Roman"/>
            </a:endParaRPr>
          </a:p>
          <a:p>
            <a:pPr defTabSz="457200">
              <a:lnSpc>
                <a:spcPct val="100000"/>
              </a:lnSpc>
              <a:spcBef>
                <a:spcPts val="0"/>
              </a:spcBef>
              <a:defRPr sz="2100">
                <a:uFill>
                  <a:solidFill>
                    <a:srgbClr val="000000"/>
                  </a:solidFill>
                </a:uFill>
                <a:latin typeface="Letter-join No-Lead 8"/>
                <a:ea typeface="Letter-join No-Lead 8"/>
                <a:cs typeface="Letter-join No-Lead 8"/>
                <a:sym typeface="Letter-join No-Lead 8"/>
              </a:defRPr>
            </a:pPr>
            <a:r>
              <a:t>Participate in team games, developing simple tactics for attacking and defending.</a:t>
            </a:r>
            <a:endParaRPr>
              <a:latin typeface="Times New Roman"/>
              <a:ea typeface="Times New Roman"/>
              <a:cs typeface="Times New Roman"/>
              <a:sym typeface="Times New Roman"/>
            </a:endParaRPr>
          </a:p>
          <a:p>
            <a:pPr defTabSz="457200">
              <a:lnSpc>
                <a:spcPct val="100000"/>
              </a:lnSpc>
              <a:spcBef>
                <a:spcPts val="0"/>
              </a:spcBef>
              <a:defRPr sz="2100">
                <a:uFill>
                  <a:solidFill>
                    <a:srgbClr val="000000"/>
                  </a:solidFill>
                </a:uFill>
                <a:latin typeface="Letter-join No-Lead 8"/>
                <a:ea typeface="Letter-join No-Lead 8"/>
                <a:cs typeface="Letter-join No-Lead 8"/>
                <a:sym typeface="Letter-join No-Lead 8"/>
              </a:defRPr>
            </a:pPr>
            <a:r>
              <a:t>Perform dances using simple movement patterns</a:t>
            </a:r>
            <a:r>
              <a:rPr>
                <a:latin typeface="Times Roman"/>
                <a:ea typeface="Times Roman"/>
                <a:cs typeface="Times Roman"/>
                <a:sym typeface="Times Roman"/>
              </a:rPr>
              <a:t> </a:t>
            </a:r>
            <a:endParaRPr u="sng"/>
          </a:p>
          <a:p>
            <a:pPr algn="ctr" defTabSz="825500">
              <a:lnSpc>
                <a:spcPct val="100000"/>
              </a:lnSpc>
              <a:spcBef>
                <a:spcPts val="0"/>
              </a:spcBef>
              <a:defRPr sz="2400">
                <a:latin typeface="Letter-join No-Lead 8"/>
                <a:ea typeface="Letter-join No-Lead 8"/>
                <a:cs typeface="Letter-join No-Lead 8"/>
                <a:sym typeface="Letter-join No-Lead 8"/>
              </a:defRPr>
            </a:pPr>
            <a:r>
              <a:t>. </a:t>
            </a:r>
          </a:p>
        </p:txBody>
      </p:sp>
      <p:sp>
        <p:nvSpPr>
          <p:cNvPr id="255" name="Healthy, active lifestyle"/>
          <p:cNvSpPr/>
          <p:nvPr/>
        </p:nvSpPr>
        <p:spPr>
          <a:xfrm>
            <a:off x="4224476" y="11262544"/>
            <a:ext cx="6451640" cy="953693"/>
          </a:xfrm>
          <a:prstGeom prst="roundRect">
            <a:avLst>
              <a:gd name="adj" fmla="val 39238"/>
            </a:avLst>
          </a:prstGeom>
          <a:solidFill>
            <a:srgbClr val="F3ECE9"/>
          </a:solidFill>
          <a:ln w="635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Healthy, active lifestyle</a:t>
            </a:r>
          </a:p>
        </p:txBody>
      </p:sp>
      <p:sp>
        <p:nvSpPr>
          <p:cNvPr id="256" name="Performance"/>
          <p:cNvSpPr/>
          <p:nvPr/>
        </p:nvSpPr>
        <p:spPr>
          <a:xfrm>
            <a:off x="17466899" y="11262544"/>
            <a:ext cx="6454083" cy="953693"/>
          </a:xfrm>
          <a:prstGeom prst="roundRect">
            <a:avLst>
              <a:gd name="adj" fmla="val 39238"/>
            </a:avLst>
          </a:prstGeom>
          <a:solidFill>
            <a:srgbClr val="F3ECE9"/>
          </a:solidFill>
          <a:ln w="635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Performance</a:t>
            </a:r>
          </a:p>
        </p:txBody>
      </p:sp>
      <p:sp>
        <p:nvSpPr>
          <p:cNvPr id="257" name="Competence"/>
          <p:cNvSpPr/>
          <p:nvPr/>
        </p:nvSpPr>
        <p:spPr>
          <a:xfrm>
            <a:off x="10844465" y="11262544"/>
            <a:ext cx="6454083" cy="953693"/>
          </a:xfrm>
          <a:prstGeom prst="roundRect">
            <a:avLst>
              <a:gd name="adj" fmla="val 39238"/>
            </a:avLst>
          </a:prstGeom>
          <a:solidFill>
            <a:srgbClr val="F3ECE9"/>
          </a:solidFill>
          <a:ln w="635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Competence</a:t>
            </a:r>
          </a:p>
        </p:txBody>
      </p:sp>
      <p:grpSp>
        <p:nvGrpSpPr>
          <p:cNvPr id="260" name="Group"/>
          <p:cNvGrpSpPr/>
          <p:nvPr/>
        </p:nvGrpSpPr>
        <p:grpSpPr>
          <a:xfrm>
            <a:off x="476651" y="271773"/>
            <a:ext cx="23526114" cy="1079124"/>
            <a:chOff x="0" y="0"/>
            <a:chExt cx="23526112" cy="1079123"/>
          </a:xfrm>
        </p:grpSpPr>
        <p:sp>
          <p:nvSpPr>
            <p:cNvPr id="258" name="Rounded Rectangle"/>
            <p:cNvSpPr/>
            <p:nvPr/>
          </p:nvSpPr>
          <p:spPr>
            <a:xfrm>
              <a:off x="0" y="34836"/>
              <a:ext cx="23526113" cy="1044288"/>
            </a:xfrm>
            <a:prstGeom prst="roundRect">
              <a:avLst>
                <a:gd name="adj" fmla="val 35833"/>
              </a:avLst>
            </a:prstGeom>
            <a:solidFill>
              <a:srgbClr val="E3B5AF"/>
            </a:solidFill>
            <a:ln w="63500" cap="flat">
              <a:solidFill>
                <a:schemeClr val="accent5">
                  <a:lumOff val="-29866"/>
                </a:schemeClr>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sz="3900">
                  <a:latin typeface="Letter-join No-Lead 8"/>
                  <a:ea typeface="Letter-join No-Lead 8"/>
                  <a:cs typeface="Letter-join No-Lead 8"/>
                  <a:sym typeface="Letter-join No-Lead 8"/>
                </a:defRPr>
              </a:pPr>
              <a:endParaRPr/>
            </a:p>
          </p:txBody>
        </p:sp>
        <p:sp>
          <p:nvSpPr>
            <p:cNvPr id="259" name="PE at Marden Vale"/>
            <p:cNvSpPr txBox="1"/>
            <p:nvPr/>
          </p:nvSpPr>
          <p:spPr>
            <a:xfrm>
              <a:off x="262217" y="0"/>
              <a:ext cx="22906263" cy="105367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sz="6000">
                  <a:latin typeface="Letter-join No-Lead 8"/>
                  <a:ea typeface="Letter-join No-Lead 8"/>
                  <a:cs typeface="Letter-join No-Lead 8"/>
                  <a:sym typeface="Letter-join No-Lead 8"/>
                </a:defRPr>
              </a:lvl1pPr>
            </a:lstStyle>
            <a:p>
              <a:r>
                <a:t>PE at Marden Vale</a:t>
              </a:r>
            </a:p>
          </p:txBody>
        </p:sp>
      </p:grpSp>
      <p:sp>
        <p:nvSpPr>
          <p:cNvPr id="261" name="Swimming"/>
          <p:cNvSpPr/>
          <p:nvPr/>
        </p:nvSpPr>
        <p:spPr>
          <a:xfrm>
            <a:off x="17447021" y="9760485"/>
            <a:ext cx="6454085" cy="1126315"/>
          </a:xfrm>
          <a:prstGeom prst="roundRect">
            <a:avLst>
              <a:gd name="adj" fmla="val 33225"/>
            </a:avLst>
          </a:prstGeom>
          <a:solidFill>
            <a:srgbClr val="E8D1C8"/>
          </a:solidFill>
          <a:ln w="635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      Swimming</a:t>
            </a:r>
          </a:p>
        </p:txBody>
      </p:sp>
      <p:sp>
        <p:nvSpPr>
          <p:cNvPr id="262" name="Games"/>
          <p:cNvSpPr txBox="1"/>
          <p:nvPr/>
        </p:nvSpPr>
        <p:spPr>
          <a:xfrm>
            <a:off x="13749763" y="8584088"/>
            <a:ext cx="1491883"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  Games</a:t>
            </a:r>
          </a:p>
        </p:txBody>
      </p:sp>
      <p:sp>
        <p:nvSpPr>
          <p:cNvPr id="263" name="EYFS"/>
          <p:cNvSpPr txBox="1"/>
          <p:nvPr/>
        </p:nvSpPr>
        <p:spPr>
          <a:xfrm>
            <a:off x="4106878" y="1709067"/>
            <a:ext cx="899161" cy="558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sz="3000">
                <a:latin typeface="Letter-join No-Lead 8"/>
                <a:ea typeface="Letter-join No-Lead 8"/>
                <a:cs typeface="Letter-join No-Lead 8"/>
                <a:sym typeface="Letter-join No-Lead 8"/>
              </a:defRPr>
            </a:lvl1pPr>
          </a:lstStyle>
          <a:p>
            <a:r>
              <a:t>EYFS</a:t>
            </a:r>
          </a:p>
        </p:txBody>
      </p:sp>
      <p:sp>
        <p:nvSpPr>
          <p:cNvPr id="264" name="KS1"/>
          <p:cNvSpPr txBox="1"/>
          <p:nvPr/>
        </p:nvSpPr>
        <p:spPr>
          <a:xfrm>
            <a:off x="6365788" y="1709067"/>
            <a:ext cx="622936" cy="558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sz="3000">
                <a:latin typeface="Letter-join No-Lead 8"/>
                <a:ea typeface="Letter-join No-Lead 8"/>
                <a:cs typeface="Letter-join No-Lead 8"/>
                <a:sym typeface="Letter-join No-Lead 8"/>
              </a:defRPr>
            </a:lvl1pPr>
          </a:lstStyle>
          <a:p>
            <a:r>
              <a:t>KS1</a:t>
            </a:r>
          </a:p>
        </p:txBody>
      </p:sp>
      <p:sp>
        <p:nvSpPr>
          <p:cNvPr id="265" name="KS2"/>
          <p:cNvSpPr txBox="1"/>
          <p:nvPr/>
        </p:nvSpPr>
        <p:spPr>
          <a:xfrm>
            <a:off x="15029767" y="1709067"/>
            <a:ext cx="740665" cy="558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sz="3000">
                <a:latin typeface="Letter-join No-Lead 8"/>
                <a:ea typeface="Letter-join No-Lead 8"/>
                <a:cs typeface="Letter-join No-Lead 8"/>
                <a:sym typeface="Letter-join No-Lead 8"/>
              </a:defRPr>
            </a:lvl1pPr>
          </a:lstStyle>
          <a:p>
            <a:r>
              <a:t>KS2</a:t>
            </a:r>
          </a:p>
        </p:txBody>
      </p:sp>
      <p:sp>
        <p:nvSpPr>
          <p:cNvPr id="266" name="Rounded Rectangle"/>
          <p:cNvSpPr/>
          <p:nvPr/>
        </p:nvSpPr>
        <p:spPr>
          <a:xfrm>
            <a:off x="4185023" y="6563474"/>
            <a:ext cx="19691022" cy="1407917"/>
          </a:xfrm>
          <a:prstGeom prst="roundRect">
            <a:avLst>
              <a:gd name="adj" fmla="val 26578"/>
            </a:avLst>
          </a:prstGeom>
          <a:solidFill>
            <a:srgbClr val="E3B5AF"/>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900">
                <a:latin typeface="Letter-join No-Lead 8"/>
                <a:ea typeface="Letter-join No-Lead 8"/>
                <a:cs typeface="Letter-join No-Lead 8"/>
                <a:sym typeface="Letter-join No-Lead 8"/>
              </a:defRPr>
            </a:pPr>
            <a:endParaRPr/>
          </a:p>
        </p:txBody>
      </p:sp>
      <p:sp>
        <p:nvSpPr>
          <p:cNvPr id="267" name="All schools must provide swimming instruction either in key stage 1 or key stage 2.…"/>
          <p:cNvSpPr txBox="1"/>
          <p:nvPr/>
        </p:nvSpPr>
        <p:spPr>
          <a:xfrm>
            <a:off x="8590512" y="6637937"/>
            <a:ext cx="7202975" cy="15280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defTabSz="457200">
              <a:lnSpc>
                <a:spcPct val="100000"/>
              </a:lnSpc>
              <a:spcBef>
                <a:spcPts val="0"/>
              </a:spcBef>
              <a:defRPr sz="1600">
                <a:latin typeface="Letter-join No-Lead 8"/>
                <a:ea typeface="Letter-join No-Lead 8"/>
                <a:cs typeface="Letter-join No-Lead 8"/>
                <a:sym typeface="Letter-join No-Lead 8"/>
              </a:defRPr>
            </a:pPr>
            <a:r>
              <a:t>All schools must provide swimming instruction either in key stage 1 or key stage 2. </a:t>
            </a:r>
            <a:endParaRPr>
              <a:latin typeface="Times New Roman"/>
              <a:ea typeface="Times New Roman"/>
              <a:cs typeface="Times New Roman"/>
              <a:sym typeface="Times New Roman"/>
            </a:endParaRPr>
          </a:p>
          <a:p>
            <a:pPr defTabSz="457200">
              <a:lnSpc>
                <a:spcPct val="100000"/>
              </a:lnSpc>
              <a:spcBef>
                <a:spcPts val="0"/>
              </a:spcBef>
              <a:defRPr sz="1600">
                <a:latin typeface="Letter-join No-Lead 8"/>
                <a:ea typeface="Letter-join No-Lead 8"/>
                <a:cs typeface="Letter-join No-Lead 8"/>
                <a:sym typeface="Letter-join No-Lead 8"/>
              </a:defRPr>
            </a:pPr>
            <a:r>
              <a:t>In particular, pupils should be taught to: </a:t>
            </a:r>
            <a:endParaRPr>
              <a:latin typeface="Times New Roman"/>
              <a:ea typeface="Times New Roman"/>
              <a:cs typeface="Times New Roman"/>
              <a:sym typeface="Times New Roman"/>
            </a:endParaRPr>
          </a:p>
          <a:p>
            <a:pPr defTabSz="457200">
              <a:lnSpc>
                <a:spcPct val="100000"/>
              </a:lnSpc>
              <a:spcBef>
                <a:spcPts val="0"/>
              </a:spcBef>
              <a:defRPr sz="1600">
                <a:latin typeface="Letter-join No-Lead 8"/>
                <a:ea typeface="Letter-join No-Lead 8"/>
                <a:cs typeface="Letter-join No-Lead 8"/>
                <a:sym typeface="Letter-join No-Lead 8"/>
              </a:defRPr>
            </a:pPr>
            <a:r>
              <a:t>Swim competently, confidently and proficiently over a distance of at least 25 metres.</a:t>
            </a:r>
            <a:endParaRPr>
              <a:latin typeface="Times New Roman"/>
              <a:ea typeface="Times New Roman"/>
              <a:cs typeface="Times New Roman"/>
              <a:sym typeface="Times New Roman"/>
            </a:endParaRPr>
          </a:p>
          <a:p>
            <a:pPr defTabSz="457200">
              <a:lnSpc>
                <a:spcPct val="100000"/>
              </a:lnSpc>
              <a:spcBef>
                <a:spcPts val="0"/>
              </a:spcBef>
              <a:defRPr sz="1600">
                <a:latin typeface="Letter-join No-Lead 8"/>
                <a:ea typeface="Letter-join No-Lead 8"/>
                <a:cs typeface="Letter-join No-Lead 8"/>
                <a:sym typeface="Letter-join No-Lead 8"/>
              </a:defRPr>
            </a:pPr>
            <a:r>
              <a:t>Use a range of strokes effectively [for example, front crawl, backstroke and breaststroke].</a:t>
            </a:r>
            <a:endParaRPr>
              <a:latin typeface="Times New Roman"/>
              <a:ea typeface="Times New Roman"/>
              <a:cs typeface="Times New Roman"/>
              <a:sym typeface="Times New Roman"/>
            </a:endParaRPr>
          </a:p>
          <a:p>
            <a:pPr defTabSz="457200">
              <a:lnSpc>
                <a:spcPct val="100000"/>
              </a:lnSpc>
              <a:spcBef>
                <a:spcPts val="0"/>
              </a:spcBef>
              <a:defRPr sz="1600">
                <a:latin typeface="Letter-join No-Lead 8"/>
                <a:ea typeface="Letter-join No-Lead 8"/>
                <a:cs typeface="Letter-join No-Lead 8"/>
                <a:sym typeface="Letter-join No-Lead 8"/>
              </a:defRPr>
            </a:pPr>
            <a:r>
              <a:t>Perform safe self-rescue in different water-based situations.</a:t>
            </a:r>
            <a:endParaRPr>
              <a:latin typeface="Times New Roman"/>
              <a:ea typeface="Times New Roman"/>
              <a:cs typeface="Times New Roman"/>
              <a:sym typeface="Times New Roman"/>
            </a:endParaRPr>
          </a:p>
        </p:txBody>
      </p:sp>
      <p:sp>
        <p:nvSpPr>
          <p:cNvPr id="268" name="Swimming"/>
          <p:cNvSpPr txBox="1"/>
          <p:nvPr/>
        </p:nvSpPr>
        <p:spPr>
          <a:xfrm>
            <a:off x="5959321" y="6988032"/>
            <a:ext cx="1651255" cy="558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sz="3000">
                <a:latin typeface="Letter-join No-Lead 8"/>
                <a:ea typeface="Letter-join No-Lead 8"/>
                <a:cs typeface="Letter-join No-Lead 8"/>
                <a:sym typeface="Letter-join No-Lead 8"/>
              </a:defRPr>
            </a:lvl1pPr>
          </a:lstStyle>
          <a:p>
            <a:r>
              <a:t>Swimming</a:t>
            </a:r>
          </a:p>
        </p:txBody>
      </p:sp>
      <p:sp>
        <p:nvSpPr>
          <p:cNvPr id="269" name="Oval"/>
          <p:cNvSpPr/>
          <p:nvPr/>
        </p:nvSpPr>
        <p:spPr>
          <a:xfrm>
            <a:off x="4391828" y="8365828"/>
            <a:ext cx="1116013" cy="1105859"/>
          </a:xfrm>
          <a:prstGeom prst="ellipse">
            <a:avLst/>
          </a:prstGeom>
          <a:blipFill>
            <a:blip r:embed="rId2"/>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0" name="Oval"/>
          <p:cNvSpPr/>
          <p:nvPr/>
        </p:nvSpPr>
        <p:spPr>
          <a:xfrm>
            <a:off x="11137902" y="8365828"/>
            <a:ext cx="1044179" cy="1126315"/>
          </a:xfrm>
          <a:prstGeom prst="ellipse">
            <a:avLst/>
          </a:prstGeom>
          <a:blipFill>
            <a:blip r:embed="rId3"/>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1" name="Oval"/>
          <p:cNvSpPr/>
          <p:nvPr/>
        </p:nvSpPr>
        <p:spPr>
          <a:xfrm>
            <a:off x="18093543" y="8350075"/>
            <a:ext cx="1116014" cy="1105860"/>
          </a:xfrm>
          <a:prstGeom prst="ellipse">
            <a:avLst/>
          </a:prstGeom>
          <a:blipFill>
            <a:blip r:embed="rId4"/>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2" name="Oval"/>
          <p:cNvSpPr/>
          <p:nvPr/>
        </p:nvSpPr>
        <p:spPr>
          <a:xfrm>
            <a:off x="4391828" y="9758506"/>
            <a:ext cx="1116013" cy="1130272"/>
          </a:xfrm>
          <a:prstGeom prst="ellipse">
            <a:avLst/>
          </a:prstGeom>
          <a:blipFill>
            <a:blip r:embed="rId5"/>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3" name="Oval"/>
          <p:cNvSpPr/>
          <p:nvPr/>
        </p:nvSpPr>
        <p:spPr>
          <a:xfrm>
            <a:off x="11101985" y="9771366"/>
            <a:ext cx="1116013" cy="1096583"/>
          </a:xfrm>
          <a:prstGeom prst="ellipse">
            <a:avLst/>
          </a:prstGeom>
          <a:blipFill>
            <a:blip r:embed="rId6"/>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4" name="Oval"/>
          <p:cNvSpPr/>
          <p:nvPr/>
        </p:nvSpPr>
        <p:spPr>
          <a:xfrm>
            <a:off x="18129460" y="9721363"/>
            <a:ext cx="1044179" cy="1096584"/>
          </a:xfrm>
          <a:prstGeom prst="ellipse">
            <a:avLst/>
          </a:prstGeom>
          <a:blipFill>
            <a:blip r:embed="rId7"/>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5" name="Oval"/>
          <p:cNvSpPr/>
          <p:nvPr/>
        </p:nvSpPr>
        <p:spPr>
          <a:xfrm>
            <a:off x="4427745" y="11242617"/>
            <a:ext cx="1044179" cy="953693"/>
          </a:xfrm>
          <a:prstGeom prst="ellipse">
            <a:avLst/>
          </a:prstGeom>
          <a:blipFill>
            <a:blip r:embed="rId8"/>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6" name="Oval"/>
          <p:cNvSpPr/>
          <p:nvPr/>
        </p:nvSpPr>
        <p:spPr>
          <a:xfrm>
            <a:off x="11101985" y="11163593"/>
            <a:ext cx="1044179" cy="1054101"/>
          </a:xfrm>
          <a:prstGeom prst="ellipse">
            <a:avLst/>
          </a:prstGeom>
          <a:blipFill>
            <a:blip r:embed="rId9"/>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7" name="Oval"/>
          <p:cNvSpPr/>
          <p:nvPr/>
        </p:nvSpPr>
        <p:spPr>
          <a:xfrm>
            <a:off x="17909043" y="11163493"/>
            <a:ext cx="1199490" cy="1111941"/>
          </a:xfrm>
          <a:prstGeom prst="ellipse">
            <a:avLst/>
          </a:prstGeom>
          <a:blipFill>
            <a:blip r:embed="rId10"/>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8" name="Oval"/>
          <p:cNvSpPr/>
          <p:nvPr/>
        </p:nvSpPr>
        <p:spPr>
          <a:xfrm>
            <a:off x="4569948" y="12470050"/>
            <a:ext cx="1032002" cy="1054101"/>
          </a:xfrm>
          <a:prstGeom prst="ellipse">
            <a:avLst/>
          </a:prstGeom>
          <a:blipFill>
            <a:blip r:embed="rId11"/>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79" name="Oval"/>
          <p:cNvSpPr/>
          <p:nvPr/>
        </p:nvSpPr>
        <p:spPr>
          <a:xfrm>
            <a:off x="11101985" y="12454309"/>
            <a:ext cx="1116013" cy="1054101"/>
          </a:xfrm>
          <a:prstGeom prst="ellipse">
            <a:avLst/>
          </a:prstGeom>
          <a:blipFill>
            <a:blip r:embed="rId12"/>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3" name="National Curriculum"/>
          <p:cNvGrpSpPr/>
          <p:nvPr/>
        </p:nvGrpSpPr>
        <p:grpSpPr>
          <a:xfrm>
            <a:off x="634821" y="558033"/>
            <a:ext cx="23114359" cy="1332925"/>
            <a:chOff x="0" y="0"/>
            <a:chExt cx="23114358" cy="1332923"/>
          </a:xfrm>
        </p:grpSpPr>
        <p:sp>
          <p:nvSpPr>
            <p:cNvPr id="281" name="Rounded Rectangle"/>
            <p:cNvSpPr/>
            <p:nvPr/>
          </p:nvSpPr>
          <p:spPr>
            <a:xfrm>
              <a:off x="0" y="0"/>
              <a:ext cx="23114359" cy="1332924"/>
            </a:xfrm>
            <a:prstGeom prst="roundRect">
              <a:avLst>
                <a:gd name="adj" fmla="val 10367"/>
              </a:avLst>
            </a:prstGeom>
            <a:solidFill>
              <a:srgbClr val="E3B5AF"/>
            </a:solidFill>
            <a:ln w="63500" cap="flat">
              <a:solidFill>
                <a:srgbClr val="B51600"/>
              </a:solidFill>
              <a:prstDash val="solid"/>
              <a:miter lim="400000"/>
            </a:ln>
            <a:effectLst/>
          </p:spPr>
          <p:txBody>
            <a:bodyPr wrap="square" lIns="45719" tIns="45719" rIns="45719" bIns="45719" numCol="1" anchor="ctr">
              <a:noAutofit/>
            </a:bodyPr>
            <a:lstStyle/>
            <a:p>
              <a:pPr algn="ctr" defTabSz="412750">
                <a:lnSpc>
                  <a:spcPct val="100000"/>
                </a:lnSpc>
                <a:spcBef>
                  <a:spcPts val="0"/>
                </a:spcBef>
                <a:defRPr sz="1900">
                  <a:latin typeface="Letter-join No-Lead 8"/>
                  <a:ea typeface="Letter-join No-Lead 8"/>
                  <a:cs typeface="Letter-join No-Lead 8"/>
                  <a:sym typeface="Letter-join No-Lead 8"/>
                </a:defRPr>
              </a:pPr>
              <a:endParaRPr/>
            </a:p>
          </p:txBody>
        </p:sp>
        <p:sp>
          <p:nvSpPr>
            <p:cNvPr id="282" name="Our Big Ideas"/>
            <p:cNvSpPr txBox="1"/>
            <p:nvPr/>
          </p:nvSpPr>
          <p:spPr>
            <a:xfrm>
              <a:off x="104048" y="139624"/>
              <a:ext cx="22906263" cy="105367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sz="6000">
                  <a:latin typeface="Letter-join No-Lead 8"/>
                  <a:ea typeface="Letter-join No-Lead 8"/>
                  <a:cs typeface="Letter-join No-Lead 8"/>
                  <a:sym typeface="Letter-join No-Lead 8"/>
                </a:defRPr>
              </a:lvl1pPr>
            </a:lstStyle>
            <a:p>
              <a:r>
                <a:t>Our Big Ideas</a:t>
              </a:r>
            </a:p>
          </p:txBody>
        </p:sp>
      </p:grpSp>
      <p:sp>
        <p:nvSpPr>
          <p:cNvPr id="284" name="Rounded Rectangle"/>
          <p:cNvSpPr/>
          <p:nvPr/>
        </p:nvSpPr>
        <p:spPr>
          <a:xfrm>
            <a:off x="634821" y="3114874"/>
            <a:ext cx="6383920" cy="3848912"/>
          </a:xfrm>
          <a:prstGeom prst="roundRect">
            <a:avLst>
              <a:gd name="adj" fmla="val 22434"/>
            </a:avLst>
          </a:prstGeom>
          <a:solidFill>
            <a:srgbClr val="F0D3CB"/>
          </a:solidFill>
          <a:ln w="63500">
            <a:solidFill>
              <a:srgbClr val="D5211D"/>
            </a:solidFill>
            <a:miter lim="400000"/>
          </a:ln>
        </p:spPr>
        <p:txBody>
          <a:bodyPr lIns="45719" rIns="45719" anchor="ctr"/>
          <a:lstStyle/>
          <a:p>
            <a:pPr algn="ctr" defTabSz="412750">
              <a:lnSpc>
                <a:spcPct val="100000"/>
              </a:lnSpc>
              <a:spcBef>
                <a:spcPts val="0"/>
              </a:spcBef>
              <a:defRPr sz="1600">
                <a:solidFill>
                  <a:srgbClr val="0A0704"/>
                </a:solidFill>
                <a:latin typeface="Letter-join No-Lead 8"/>
                <a:ea typeface="Letter-join No-Lead 8"/>
                <a:cs typeface="Letter-join No-Lead 8"/>
                <a:sym typeface="Letter-join No-Lead 8"/>
              </a:defRPr>
            </a:pPr>
            <a:endParaRPr/>
          </a:p>
        </p:txBody>
      </p:sp>
      <p:sp>
        <p:nvSpPr>
          <p:cNvPr id="285" name="F.M.S.…"/>
          <p:cNvSpPr txBox="1"/>
          <p:nvPr/>
        </p:nvSpPr>
        <p:spPr>
          <a:xfrm>
            <a:off x="737168" y="3054544"/>
            <a:ext cx="5965863" cy="39695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F.M.S.</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(Fundamental Movement Skills)</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Through fundamentals, athletics and fitness master basic movements (running, jumping and throwing) as well as developing agility, balance and co-ordination</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86" name="Rounded Rectangle"/>
          <p:cNvSpPr/>
          <p:nvPr/>
        </p:nvSpPr>
        <p:spPr>
          <a:xfrm>
            <a:off x="16170947" y="3025166"/>
            <a:ext cx="6383919" cy="3954493"/>
          </a:xfrm>
          <a:prstGeom prst="roundRect">
            <a:avLst>
              <a:gd name="adj" fmla="val 22434"/>
            </a:avLst>
          </a:prstGeom>
          <a:solidFill>
            <a:srgbClr val="F0D3CA"/>
          </a:solidFill>
          <a:ln w="63500">
            <a:solidFill>
              <a:srgbClr val="D5211D"/>
            </a:solidFill>
            <a:miter lim="400000"/>
          </a:ln>
        </p:spPr>
        <p:txBody>
          <a:bodyPr lIns="45719" rIns="45719" anchor="ctr"/>
          <a:lstStyle/>
          <a:p>
            <a:pPr algn="ctr" defTabSz="412750">
              <a:lnSpc>
                <a:spcPct val="100000"/>
              </a:lnSpc>
              <a:spcBef>
                <a:spcPts val="0"/>
              </a:spcBef>
              <a:defRPr sz="1600">
                <a:solidFill>
                  <a:srgbClr val="0A0704"/>
                </a:solidFill>
                <a:latin typeface="Letter-join No-Lead 8"/>
                <a:ea typeface="Letter-join No-Lead 8"/>
                <a:cs typeface="Letter-join No-Lead 8"/>
                <a:sym typeface="Letter-join No-Lead 8"/>
              </a:defRPr>
            </a:pPr>
            <a:endParaRPr/>
          </a:p>
        </p:txBody>
      </p:sp>
      <p:sp>
        <p:nvSpPr>
          <p:cNvPr id="287" name="Dance…"/>
          <p:cNvSpPr txBox="1"/>
          <p:nvPr/>
        </p:nvSpPr>
        <p:spPr>
          <a:xfrm>
            <a:off x="16493596" y="3017626"/>
            <a:ext cx="5738623" cy="39695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Dance</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Making simple movement patterns or a range of movement patterns that lead to performances</a:t>
            </a:r>
          </a:p>
        </p:txBody>
      </p:sp>
      <p:sp>
        <p:nvSpPr>
          <p:cNvPr id="288" name="Rounded Rectangle"/>
          <p:cNvSpPr/>
          <p:nvPr/>
        </p:nvSpPr>
        <p:spPr>
          <a:xfrm>
            <a:off x="8402885" y="3062082"/>
            <a:ext cx="6383918" cy="3848913"/>
          </a:xfrm>
          <a:prstGeom prst="roundRect">
            <a:avLst>
              <a:gd name="adj" fmla="val 22434"/>
            </a:avLst>
          </a:prstGeom>
          <a:solidFill>
            <a:srgbClr val="F1D3C9"/>
          </a:solidFill>
          <a:ln w="63500">
            <a:solidFill>
              <a:srgbClr val="D5211D"/>
            </a:solidFill>
            <a:miter lim="400000"/>
          </a:ln>
        </p:spPr>
        <p:txBody>
          <a:bodyPr lIns="45719" rIns="45719"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89" name="Games…"/>
          <p:cNvSpPr txBox="1"/>
          <p:nvPr/>
        </p:nvSpPr>
        <p:spPr>
          <a:xfrm>
            <a:off x="8553672" y="3073841"/>
            <a:ext cx="6082349" cy="380135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Games</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Master basic movements of throwing and catching and apply to team games where tactics for attacking and defending are seen</a:t>
            </a:r>
          </a:p>
        </p:txBody>
      </p:sp>
      <p:sp>
        <p:nvSpPr>
          <p:cNvPr id="290" name="Rounded Rectangle"/>
          <p:cNvSpPr/>
          <p:nvPr/>
        </p:nvSpPr>
        <p:spPr>
          <a:xfrm>
            <a:off x="634821" y="7532734"/>
            <a:ext cx="6383918" cy="4367223"/>
          </a:xfrm>
          <a:prstGeom prst="roundRect">
            <a:avLst>
              <a:gd name="adj" fmla="val 22434"/>
            </a:avLst>
          </a:prstGeom>
          <a:solidFill>
            <a:srgbClr val="F1D3CA"/>
          </a:solidFill>
          <a:ln w="63500">
            <a:solidFill>
              <a:srgbClr val="D5211D"/>
            </a:solidFill>
            <a:miter lim="400000"/>
          </a:ln>
        </p:spPr>
        <p:txBody>
          <a:bodyPr lIns="45719" rIns="45719"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91" name="Body Management…"/>
          <p:cNvSpPr txBox="1"/>
          <p:nvPr/>
        </p:nvSpPr>
        <p:spPr>
          <a:xfrm>
            <a:off x="984586" y="7500984"/>
            <a:ext cx="5684390" cy="443072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Body Management</a:t>
            </a:r>
          </a:p>
          <a:p>
            <a:pPr algn="ctr" defTabSz="412750">
              <a:lnSpc>
                <a:spcPct val="100000"/>
              </a:lnSpc>
              <a:spcBef>
                <a:spcPts val="0"/>
              </a:spcBef>
              <a:defRPr sz="3000">
                <a:solidFill>
                  <a:srgbClr val="0A0704"/>
                </a:solidFill>
                <a:latin typeface="Letter-join No-Lead 8"/>
                <a:ea typeface="Letter-join No-Lead 8"/>
                <a:cs typeface="Letter-join No-Lead 8"/>
                <a:sym typeface="Letter-join No-Lead 8"/>
              </a:defRPr>
            </a:pPr>
            <a:r>
              <a:t>Through gymnastics and yoga master basic moments and develop agility, balance and co-ordination leading to development of flexibility, strength, technique, control and balance. </a:t>
            </a:r>
          </a:p>
        </p:txBody>
      </p:sp>
      <p:sp>
        <p:nvSpPr>
          <p:cNvPr id="292" name="Rounded Rectangle"/>
          <p:cNvSpPr/>
          <p:nvPr/>
        </p:nvSpPr>
        <p:spPr>
          <a:xfrm>
            <a:off x="16170947" y="7651321"/>
            <a:ext cx="6383921" cy="4116914"/>
          </a:xfrm>
          <a:prstGeom prst="roundRect">
            <a:avLst>
              <a:gd name="adj" fmla="val 22434"/>
            </a:avLst>
          </a:prstGeom>
          <a:solidFill>
            <a:srgbClr val="F2D3CB"/>
          </a:solidFill>
          <a:ln w="63500">
            <a:solidFill>
              <a:srgbClr val="D5211D"/>
            </a:solidFill>
            <a:miter lim="400000"/>
          </a:ln>
        </p:spPr>
        <p:txBody>
          <a:bodyPr lIns="45719" rIns="45719"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93" name="Swimming…"/>
          <p:cNvSpPr txBox="1"/>
          <p:nvPr/>
        </p:nvSpPr>
        <p:spPr>
          <a:xfrm>
            <a:off x="16274471" y="7952688"/>
            <a:ext cx="6151470" cy="59329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Swimming</a:t>
            </a:r>
          </a:p>
          <a:p>
            <a:pPr algn="ctr" defTabSz="412750">
              <a:lnSpc>
                <a:spcPct val="100000"/>
              </a:lnSpc>
              <a:spcBef>
                <a:spcPts val="0"/>
              </a:spcBef>
              <a:defRPr sz="3400">
                <a:solidFill>
                  <a:srgbClr val="0A0704"/>
                </a:solidFill>
                <a:latin typeface="Letter-join No-Lead 8"/>
                <a:ea typeface="Letter-join No-Lead 8"/>
                <a:cs typeface="Letter-join No-Lead 8"/>
                <a:sym typeface="Letter-join No-Lead 8"/>
              </a:defRPr>
            </a:pPr>
            <a:r>
              <a:t>Develop swimming skills to swim efficiently as well as develop water safety knowledge and skills</a:t>
            </a:r>
          </a:p>
        </p:txBody>
      </p:sp>
      <p:sp>
        <p:nvSpPr>
          <p:cNvPr id="294" name="Rounded Rectangle"/>
          <p:cNvSpPr/>
          <p:nvPr/>
        </p:nvSpPr>
        <p:spPr>
          <a:xfrm>
            <a:off x="8402885" y="7651321"/>
            <a:ext cx="6383918" cy="4243297"/>
          </a:xfrm>
          <a:prstGeom prst="roundRect">
            <a:avLst>
              <a:gd name="adj" fmla="val 22434"/>
            </a:avLst>
          </a:prstGeom>
          <a:solidFill>
            <a:srgbClr val="F1D3CB"/>
          </a:solidFill>
          <a:ln w="63500">
            <a:solidFill>
              <a:srgbClr val="D5211D"/>
            </a:solidFill>
            <a:miter lim="400000"/>
          </a:ln>
        </p:spPr>
        <p:txBody>
          <a:bodyPr lIns="45719" rIns="45719"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95" name="OAA…"/>
          <p:cNvSpPr txBox="1"/>
          <p:nvPr/>
        </p:nvSpPr>
        <p:spPr>
          <a:xfrm>
            <a:off x="8752650" y="7758743"/>
            <a:ext cx="5684389" cy="33165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OAA</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(Outdoor and Adventurous Activity)</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Participate in team games and take part in outdoor adventurous activity individually and in a team</a:t>
            </a:r>
          </a:p>
        </p:txBody>
      </p:sp>
      <p:sp>
        <p:nvSpPr>
          <p:cNvPr id="296" name="Circle"/>
          <p:cNvSpPr/>
          <p:nvPr/>
        </p:nvSpPr>
        <p:spPr>
          <a:xfrm>
            <a:off x="6214634" y="2684014"/>
            <a:ext cx="1270001" cy="1270001"/>
          </a:xfrm>
          <a:prstGeom prst="ellipse">
            <a:avLst/>
          </a:prstGeom>
          <a:blipFill>
            <a:blip r:embed="rId2"/>
            <a:stretch>
              <a:fillRect/>
            </a:stretch>
          </a:blipFill>
          <a:ln w="63500">
            <a:solidFill>
              <a:srgbClr val="D5211D"/>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97" name="Circle"/>
          <p:cNvSpPr/>
          <p:nvPr/>
        </p:nvSpPr>
        <p:spPr>
          <a:xfrm>
            <a:off x="21707278" y="2820493"/>
            <a:ext cx="1270001" cy="1270001"/>
          </a:xfrm>
          <a:prstGeom prst="ellipse">
            <a:avLst/>
          </a:prstGeom>
          <a:blipFill>
            <a:blip r:embed="rId3"/>
            <a:stretch>
              <a:fillRect/>
            </a:stretch>
          </a:blipFill>
          <a:ln w="63500">
            <a:solidFill>
              <a:srgbClr val="D5211D"/>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98" name="Circle"/>
          <p:cNvSpPr/>
          <p:nvPr/>
        </p:nvSpPr>
        <p:spPr>
          <a:xfrm>
            <a:off x="21879179" y="7281487"/>
            <a:ext cx="1270001" cy="1270001"/>
          </a:xfrm>
          <a:prstGeom prst="ellipse">
            <a:avLst/>
          </a:prstGeom>
          <a:blipFill>
            <a:blip r:embed="rId4"/>
            <a:stretch>
              <a:fillRect/>
            </a:stretch>
          </a:blipFill>
          <a:ln w="63500">
            <a:solidFill>
              <a:srgbClr val="D5211D"/>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99" name="Circle"/>
          <p:cNvSpPr/>
          <p:nvPr/>
        </p:nvSpPr>
        <p:spPr>
          <a:xfrm>
            <a:off x="13813958" y="7281487"/>
            <a:ext cx="1270001" cy="1270001"/>
          </a:xfrm>
          <a:prstGeom prst="ellipse">
            <a:avLst/>
          </a:prstGeom>
          <a:blipFill>
            <a:blip r:embed="rId5"/>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300" name="Circle"/>
          <p:cNvSpPr/>
          <p:nvPr/>
        </p:nvSpPr>
        <p:spPr>
          <a:xfrm>
            <a:off x="13813958" y="2820493"/>
            <a:ext cx="1270001" cy="1270001"/>
          </a:xfrm>
          <a:prstGeom prst="ellipse">
            <a:avLst/>
          </a:prstGeom>
          <a:blipFill>
            <a:blip r:embed="rId6"/>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301" name="Circle"/>
          <p:cNvSpPr/>
          <p:nvPr/>
        </p:nvSpPr>
        <p:spPr>
          <a:xfrm>
            <a:off x="6070711" y="7136913"/>
            <a:ext cx="1270001" cy="1270001"/>
          </a:xfrm>
          <a:prstGeom prst="ellipse">
            <a:avLst/>
          </a:prstGeom>
          <a:blipFill>
            <a:blip r:embed="rId7"/>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 name="Table 1"/>
          <p:cNvGraphicFramePr/>
          <p:nvPr/>
        </p:nvGraphicFramePr>
        <p:xfrm>
          <a:off x="593066" y="2730500"/>
          <a:ext cx="22801452" cy="9731062"/>
        </p:xfrm>
        <a:graphic>
          <a:graphicData uri="http://schemas.openxmlformats.org/drawingml/2006/table">
            <a:tbl>
              <a:tblPr>
                <a:tableStyleId>{4C3C2611-4C71-4FC5-86AE-919BDF0F9419}</a:tableStyleId>
              </a:tblPr>
              <a:tblGrid>
                <a:gridCol w="2315881">
                  <a:extLst>
                    <a:ext uri="{9D8B030D-6E8A-4147-A177-3AD203B41FA5}">
                      <a16:colId xmlns:a16="http://schemas.microsoft.com/office/drawing/2014/main" val="20000"/>
                    </a:ext>
                  </a:extLst>
                </a:gridCol>
                <a:gridCol w="3412144">
                  <a:extLst>
                    <a:ext uri="{9D8B030D-6E8A-4147-A177-3AD203B41FA5}">
                      <a16:colId xmlns:a16="http://schemas.microsoft.com/office/drawing/2014/main" val="20001"/>
                    </a:ext>
                  </a:extLst>
                </a:gridCol>
                <a:gridCol w="3412144">
                  <a:extLst>
                    <a:ext uri="{9D8B030D-6E8A-4147-A177-3AD203B41FA5}">
                      <a16:colId xmlns:a16="http://schemas.microsoft.com/office/drawing/2014/main" val="20002"/>
                    </a:ext>
                  </a:extLst>
                </a:gridCol>
                <a:gridCol w="3412144">
                  <a:extLst>
                    <a:ext uri="{9D8B030D-6E8A-4147-A177-3AD203B41FA5}">
                      <a16:colId xmlns:a16="http://schemas.microsoft.com/office/drawing/2014/main" val="20003"/>
                    </a:ext>
                  </a:extLst>
                </a:gridCol>
                <a:gridCol w="3412144">
                  <a:extLst>
                    <a:ext uri="{9D8B030D-6E8A-4147-A177-3AD203B41FA5}">
                      <a16:colId xmlns:a16="http://schemas.microsoft.com/office/drawing/2014/main" val="20004"/>
                    </a:ext>
                  </a:extLst>
                </a:gridCol>
                <a:gridCol w="3412144">
                  <a:extLst>
                    <a:ext uri="{9D8B030D-6E8A-4147-A177-3AD203B41FA5}">
                      <a16:colId xmlns:a16="http://schemas.microsoft.com/office/drawing/2014/main" val="20005"/>
                    </a:ext>
                  </a:extLst>
                </a:gridCol>
                <a:gridCol w="3412144">
                  <a:extLst>
                    <a:ext uri="{9D8B030D-6E8A-4147-A177-3AD203B41FA5}">
                      <a16:colId xmlns:a16="http://schemas.microsoft.com/office/drawing/2014/main" val="20006"/>
                    </a:ext>
                  </a:extLst>
                </a:gridCol>
              </a:tblGrid>
              <a:tr h="1214795">
                <a:tc>
                  <a:txBody>
                    <a:bodyPr/>
                    <a:lstStyle/>
                    <a:p>
                      <a:pPr defTabSz="914400">
                        <a:defRPr sz="3200">
                          <a:latin typeface="Letter-join No-Lead 8"/>
                          <a:ea typeface="Letter-join No-Lead 8"/>
                          <a:cs typeface="Letter-join No-Lead 8"/>
                          <a:sym typeface="Letter-join No-Lead 8"/>
                        </a:defRPr>
                      </a:pPr>
                      <a:endParaRP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1
</a:t>
                      </a:r>
                    </a:p>
                  </a:txBody>
                  <a:tcPr marL="50800" marR="50800" marT="50800" marB="50800" anchor="ctr" horzOverflow="overflow">
                    <a:lnB w="25400">
                      <a:solidFill>
                        <a:srgbClr val="000000"/>
                      </a:solidFill>
                      <a:miter lim="400000"/>
                    </a:lnB>
                    <a:solidFill>
                      <a:srgbClr val="F6E4D7"/>
                    </a:solidFill>
                  </a:tcPr>
                </a:tc>
                <a:tc>
                  <a:txBody>
                    <a:bodyPr/>
                    <a:lstStyle/>
                    <a:p>
                      <a:pPr defTabSz="914400"/>
                      <a:r>
                        <a:rPr sz="3200">
                          <a:latin typeface="Letter-join No-Lead 8"/>
                          <a:ea typeface="Letter-join No-Lead 8"/>
                          <a:cs typeface="Letter-join No-Lead 8"/>
                          <a:sym typeface="Letter-join No-Lead 8"/>
                        </a:rPr>
                        <a:t>Term 2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3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4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5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6
</a:t>
                      </a:r>
                    </a:p>
                  </a:txBody>
                  <a:tcPr marL="50800" marR="50800" marT="50800" marB="50800" anchor="ctr" horzOverflow="overflow">
                    <a:solidFill>
                      <a:srgbClr val="F6E4D7"/>
                    </a:solidFill>
                  </a:tcPr>
                </a:tc>
                <a:extLst>
                  <a:ext uri="{0D108BD9-81ED-4DB2-BD59-A6C34878D82A}">
                    <a16:rowId xmlns:a16="http://schemas.microsoft.com/office/drawing/2014/main" val="10000"/>
                  </a:ext>
                </a:extLst>
              </a:tr>
              <a:tr h="1214795">
                <a:tc>
                  <a:txBody>
                    <a:bodyPr/>
                    <a:lstStyle/>
                    <a:p>
                      <a:pPr defTabSz="914400"/>
                      <a:r>
                        <a:rPr sz="3200">
                          <a:latin typeface="Letter-join No-Lead 8"/>
                          <a:ea typeface="Letter-join No-Lead 8"/>
                          <a:cs typeface="Letter-join No-Lead 8"/>
                          <a:sym typeface="Letter-join No-Lead 8"/>
                        </a:rPr>
                        <a:t>EYFS</a:t>
                      </a:r>
                    </a:p>
                  </a:txBody>
                  <a:tcPr marL="50800" marR="50800" marT="50800" marB="50800" anchor="ctr" horzOverflow="overflow">
                    <a:lnR w="25400">
                      <a:solidFill>
                        <a:srgbClr val="000000"/>
                      </a:solidFill>
                      <a:miter lim="400000"/>
                    </a:lnR>
                    <a:solidFill>
                      <a:srgbClr val="F6E4D7"/>
                    </a:solidFill>
                  </a:tcPr>
                </a:tc>
                <a:tc>
                  <a:txBody>
                    <a:bodyPr/>
                    <a:lstStyle/>
                    <a:p>
                      <a:pPr defTabSz="914400">
                        <a:defRPr sz="2000">
                          <a:latin typeface="Letter-join No-Lead 8"/>
                          <a:ea typeface="Letter-join No-Lead 8"/>
                          <a:cs typeface="Letter-join No-Lead 8"/>
                          <a:sym typeface="Letter-join No-Lead 8"/>
                        </a:defRPr>
                      </a:pPr>
                      <a:r>
                        <a:t>Introduction to PE Unit 1</a:t>
                      </a:r>
                    </a:p>
                    <a:p>
                      <a:pPr defTabSz="914400">
                        <a:defRPr sz="2000">
                          <a:latin typeface="Letter-join No-Lead 8"/>
                          <a:ea typeface="Letter-join No-Lead 8"/>
                          <a:cs typeface="Letter-join No-Lead 8"/>
                          <a:sym typeface="Letter-join No-Lead 8"/>
                        </a:defRPr>
                      </a:pPr>
                      <a:endParaRPr/>
                    </a:p>
                    <a:p>
                      <a:pPr defTabSz="914400">
                        <a:defRPr sz="2000" u="sng">
                          <a:latin typeface="Letter-join No-Lead 8"/>
                          <a:ea typeface="Letter-join No-Lead 8"/>
                          <a:cs typeface="Letter-join No-Lead 8"/>
                          <a:sym typeface="Letter-join No-Lead 8"/>
                        </a:defRPr>
                      </a:pPr>
                      <a:r>
                        <a:t>Fundamentals:</a:t>
                      </a:r>
                    </a:p>
                    <a:p>
                      <a:pPr defTabSz="914400">
                        <a:defRPr sz="2000">
                          <a:latin typeface="Letter-join No-Lead 8"/>
                          <a:ea typeface="Letter-join No-Lead 8"/>
                          <a:cs typeface="Letter-join No-Lead 8"/>
                          <a:sym typeface="Letter-join No-Lead 8"/>
                        </a:defRPr>
                      </a:pPr>
                      <a:r>
                        <a:t>Fundamentals Unit 1</a:t>
                      </a:r>
                    </a:p>
                  </a:txBody>
                  <a:tcPr marL="50800" marR="50800" marT="50800" marB="50800" anchor="ctr" horzOverflow="overflow">
                    <a:lnL w="25400">
                      <a:solidFill>
                        <a:srgbClr val="000000"/>
                      </a:solidFill>
                      <a:miter lim="400000"/>
                    </a:lnL>
                    <a:lnR w="25400">
                      <a:solidFill>
                        <a:srgbClr val="000000"/>
                      </a:solidFill>
                      <a:miter lim="400000"/>
                    </a:lnR>
                    <a:lnT w="25400">
                      <a:solidFill>
                        <a:srgbClr val="000000"/>
                      </a:solidFill>
                      <a:miter lim="400000"/>
                    </a:lnT>
                    <a:lnB w="25400">
                      <a:solidFill>
                        <a:srgbClr val="000000"/>
                      </a:solidFill>
                      <a:miter lim="400000"/>
                    </a:lnB>
                    <a:solidFill>
                      <a:srgbClr val="F6E4D7"/>
                    </a:solidFill>
                  </a:tcPr>
                </a:tc>
                <a:tc>
                  <a:txBody>
                    <a:bodyPr/>
                    <a:lstStyle/>
                    <a:p>
                      <a:pPr defTabSz="914400">
                        <a:defRPr sz="2000">
                          <a:latin typeface="Letter-join No-Lead 8"/>
                          <a:ea typeface="Letter-join No-Lead 8"/>
                          <a:cs typeface="Letter-join No-Lead 8"/>
                          <a:sym typeface="Letter-join No-Lead 8"/>
                        </a:defRPr>
                      </a:pPr>
                      <a:r>
                        <a:t>Introduction to PE Unit 2</a:t>
                      </a:r>
                    </a:p>
                    <a:p>
                      <a:pPr defTabSz="914400">
                        <a:defRPr sz="2000">
                          <a:latin typeface="Letter-join No-Lead 8"/>
                          <a:ea typeface="Letter-join No-Lead 8"/>
                          <a:cs typeface="Letter-join No-Lead 8"/>
                          <a:sym typeface="Letter-join No-Lead 8"/>
                        </a:defRPr>
                      </a:pPr>
                      <a:endParaRPr/>
                    </a:p>
                    <a:p>
                      <a:pPr defTabSz="914400">
                        <a:defRPr sz="2000" u="sng">
                          <a:latin typeface="Letter-join No-Lead 8"/>
                          <a:ea typeface="Letter-join No-Lead 8"/>
                          <a:cs typeface="Letter-join No-Lead 8"/>
                          <a:sym typeface="Letter-join No-Lead 8"/>
                        </a:defRPr>
                      </a:pPr>
                      <a:r>
                        <a:t>Fundamentals:</a:t>
                      </a:r>
                    </a:p>
                    <a:p>
                      <a:pPr defTabSz="914400">
                        <a:defRPr sz="2000">
                          <a:latin typeface="Letter-join No-Lead 8"/>
                          <a:ea typeface="Letter-join No-Lead 8"/>
                          <a:cs typeface="Letter-join No-Lead 8"/>
                          <a:sym typeface="Letter-join No-Lead 8"/>
                        </a:defRPr>
                      </a:pPr>
                      <a:r>
                        <a:t>Fundamentals Unit 2</a:t>
                      </a:r>
                    </a:p>
                  </a:txBody>
                  <a:tcPr marL="50800" marR="50800" marT="50800" marB="50800" anchor="ctr" horzOverflow="overflow">
                    <a:lnL w="25400">
                      <a:solidFill>
                        <a:srgbClr val="000000"/>
                      </a:solidFill>
                      <a:miter lim="400000"/>
                    </a:lnL>
                  </a:tcPr>
                </a:tc>
                <a:tc>
                  <a:txBody>
                    <a:bodyPr/>
                    <a:lstStyle/>
                    <a:p>
                      <a:pPr defTabSz="914400">
                        <a:defRPr sz="2000">
                          <a:latin typeface="Letter-join No-Lead 8"/>
                          <a:ea typeface="Letter-join No-Lead 8"/>
                          <a:cs typeface="Letter-join No-Lead 8"/>
                          <a:sym typeface="Letter-join No-Lead 8"/>
                        </a:defRPr>
                      </a:pPr>
                      <a:r>
                        <a:rPr u="sng"/>
                        <a:t>Dance</a:t>
                      </a:r>
                      <a:r>
                        <a:t>: Unit 1</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Body Management: </a:t>
                      </a:r>
                      <a:r>
                        <a:t>Gymnastics Unit 1</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Ball skills Unit 1</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Body Management: </a:t>
                      </a:r>
                      <a:r>
                        <a:t>Gymnastics Unit 2</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Games:</a:t>
                      </a:r>
                      <a:r>
                        <a:t> Ball skills Unit 2</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Dance:</a:t>
                      </a:r>
                      <a:r>
                        <a:t> Unit 2</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Games Unit 1</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Fundamentals:</a:t>
                      </a:r>
                      <a:r>
                        <a:t> Sports Day skills</a:t>
                      </a:r>
                    </a:p>
                  </a:txBody>
                  <a:tcPr marL="50800" marR="50800" marT="50800" marB="50800" anchor="ctr" horzOverflow="overflow"/>
                </a:tc>
                <a:extLst>
                  <a:ext uri="{0D108BD9-81ED-4DB2-BD59-A6C34878D82A}">
                    <a16:rowId xmlns:a16="http://schemas.microsoft.com/office/drawing/2014/main" val="10001"/>
                  </a:ext>
                </a:extLst>
              </a:tr>
              <a:tr h="1214795">
                <a:tc>
                  <a:txBody>
                    <a:bodyPr/>
                    <a:lstStyle/>
                    <a:p>
                      <a:pPr defTabSz="914400"/>
                      <a:r>
                        <a:rPr sz="3200">
                          <a:latin typeface="Letter-join No-Lead 8"/>
                          <a:ea typeface="Letter-join No-Lead 8"/>
                          <a:cs typeface="Letter-join No-Lead 8"/>
                          <a:sym typeface="Letter-join No-Lead 8"/>
                        </a:rPr>
                        <a:t>Year 1</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OAA</a:t>
                      </a:r>
                      <a:r>
                        <a:t>: Team Building</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Fundamentals</a:t>
                      </a:r>
                      <a:r>
                        <a:t>: Fundamentals</a:t>
                      </a:r>
                    </a:p>
                  </a:txBody>
                  <a:tcPr marL="50800" marR="50800" marT="50800" marB="50800" anchor="ctr" horzOverflow="overflow">
                    <a:lnT w="25400">
                      <a:solidFill>
                        <a:srgbClr val="000000"/>
                      </a:solidFill>
                      <a:miter lim="400000"/>
                    </a:lnT>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Dance:</a:t>
                      </a:r>
                      <a:r>
                        <a:t> Dance Unit 1</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Body Management:</a:t>
                      </a:r>
                      <a:r>
                        <a:t> Gymnastics Unit 1</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Body Management</a:t>
                      </a:r>
                      <a:r>
                        <a:t>: Yoga</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Fundamentals</a:t>
                      </a:r>
                      <a:r>
                        <a:t>: Fitness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Ball skills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Dance</a:t>
                      </a:r>
                      <a:r>
                        <a:t>: Dance: Unit 2</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Fundamentals</a:t>
                      </a:r>
                      <a:r>
                        <a:t>: Athletics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Target Games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Sending and receiving</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Invasion games</a:t>
                      </a:r>
                    </a:p>
                  </a:txBody>
                  <a:tcPr marL="50800" marR="50800" marT="50800" marB="50800" anchor="ctr" horzOverflow="overflow"/>
                </a:tc>
                <a:extLst>
                  <a:ext uri="{0D108BD9-81ED-4DB2-BD59-A6C34878D82A}">
                    <a16:rowId xmlns:a16="http://schemas.microsoft.com/office/drawing/2014/main" val="10002"/>
                  </a:ext>
                </a:extLst>
              </a:tr>
              <a:tr h="1214795">
                <a:tc>
                  <a:txBody>
                    <a:bodyPr/>
                    <a:lstStyle/>
                    <a:p>
                      <a:pPr defTabSz="914400"/>
                      <a:r>
                        <a:rPr sz="3200">
                          <a:latin typeface="Letter-join No-Lead 8"/>
                          <a:ea typeface="Letter-join No-Lead 8"/>
                          <a:cs typeface="Letter-join No-Lead 8"/>
                          <a:sym typeface="Letter-join No-Lead 8"/>
                        </a:rPr>
                        <a:t>Year 2</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OAA:</a:t>
                      </a:r>
                      <a:r>
                        <a:t> Team Building</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Fundamentals</a:t>
                      </a:r>
                      <a:r>
                        <a:t>: Fundamentals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Dance:</a:t>
                      </a:r>
                      <a:r>
                        <a:t> Dance Unit 1</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Body Management:</a:t>
                      </a:r>
                      <a:r>
                        <a:t> Gymnastics Unit 1</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Body Management</a:t>
                      </a:r>
                      <a:r>
                        <a:t>: Yoga</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Fundamentals</a:t>
                      </a:r>
                      <a:r>
                        <a:t>: Fitness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Ball skills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Body Management:</a:t>
                      </a:r>
                      <a:r>
                        <a:t> Gymnastics Unit 1</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Fundamentals</a:t>
                      </a:r>
                      <a:r>
                        <a:t>: Athletics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Target Games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Sending and receiving</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Invasion games</a:t>
                      </a:r>
                    </a:p>
                  </a:txBody>
                  <a:tcPr marL="50800" marR="50800" marT="50800" marB="50800" anchor="ctr" horzOverflow="overflow"/>
                </a:tc>
                <a:extLst>
                  <a:ext uri="{0D108BD9-81ED-4DB2-BD59-A6C34878D82A}">
                    <a16:rowId xmlns:a16="http://schemas.microsoft.com/office/drawing/2014/main" val="10003"/>
                  </a:ext>
                </a:extLst>
              </a:tr>
              <a:tr h="1214795">
                <a:tc>
                  <a:txBody>
                    <a:bodyPr/>
                    <a:lstStyle/>
                    <a:p>
                      <a:pPr defTabSz="914400"/>
                      <a:r>
                        <a:rPr sz="3200">
                          <a:latin typeface="Letter-join No-Lead 8"/>
                          <a:ea typeface="Letter-join No-Lead 8"/>
                          <a:cs typeface="Letter-join No-Lead 8"/>
                          <a:sym typeface="Letter-join No-Lead 8"/>
                        </a:rPr>
                        <a:t>Year 3</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Fundamentals</a:t>
                      </a:r>
                      <a:r>
                        <a:t>: Fundamentals Y3/4</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Ball skills Y3/4</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Body Management: Yoga
Games: Dodgeball</a:t>
                      </a:r>
                    </a:p>
                  </a:txBody>
                  <a:tcPr marL="50800" marR="50800" marT="50800" marB="50800" anchor="ctr" horzOverflow="overflow"/>
                </a:tc>
                <a:tc>
                  <a:txBody>
                    <a:bodyPr/>
                    <a:lstStyle/>
                    <a:p>
                      <a:pPr defTabSz="914400"/>
                      <a:r>
                        <a:rPr sz="2000">
                          <a:latin typeface="Letter-join No-Lead 8"/>
                          <a:ea typeface="Letter-join No-Lead 8"/>
                          <a:cs typeface="Letter-join No-Lead 8"/>
                          <a:sym typeface="Letter-join No-Lead 8"/>
                        </a:rPr>
                        <a:t>Games: Football
Dance: Dance Y3</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Body Management: Gymnastics
Games: Cricket (Chance to Shine)</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Fundamentals</a:t>
                      </a:r>
                      <a:r>
                        <a:t>: Athletics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Basketball</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Rounders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Golf</a:t>
                      </a:r>
                    </a:p>
                  </a:txBody>
                  <a:tcPr marL="50800" marR="50800" marT="50800" marB="50800" anchor="ctr" horzOverflow="overflow"/>
                </a:tc>
                <a:extLst>
                  <a:ext uri="{0D108BD9-81ED-4DB2-BD59-A6C34878D82A}">
                    <a16:rowId xmlns:a16="http://schemas.microsoft.com/office/drawing/2014/main" val="10004"/>
                  </a:ext>
                </a:extLst>
              </a:tr>
              <a:tr h="1214795">
                <a:tc>
                  <a:txBody>
                    <a:bodyPr/>
                    <a:lstStyle/>
                    <a:p>
                      <a:pPr defTabSz="914400"/>
                      <a:r>
                        <a:rPr sz="3200">
                          <a:latin typeface="Letter-join No-Lead 8"/>
                          <a:ea typeface="Letter-join No-Lead 8"/>
                          <a:cs typeface="Letter-join No-Lead 8"/>
                          <a:sym typeface="Letter-join No-Lead 8"/>
                        </a:rPr>
                        <a:t>Year 4</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Fundamentals</a:t>
                      </a:r>
                      <a:r>
                        <a:t>: Fitness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Tag Rugby</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OAA: Orienteering
Games: Handball</a:t>
                      </a:r>
                    </a:p>
                  </a:txBody>
                  <a:tcPr marL="50800" marR="50800" marT="50800" marB="50800" anchor="ctr" horzOverflow="overflow"/>
                </a:tc>
                <a:tc>
                  <a:txBody>
                    <a:bodyPr/>
                    <a:lstStyle/>
                    <a:p>
                      <a:pPr defTabSz="914400"/>
                      <a:r>
                        <a:rPr sz="2000">
                          <a:latin typeface="Letter-join No-Lead 8"/>
                          <a:ea typeface="Letter-join No-Lead 8"/>
                          <a:cs typeface="Letter-join No-Lead 8"/>
                          <a:sym typeface="Letter-join No-Lead 8"/>
                        </a:rPr>
                        <a:t>Games: Football
Dance: Dance Block 1</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Body Management: Gymnastics
Games: Cricket (Chance to Shine)</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Fundamentals</a:t>
                      </a:r>
                      <a:r>
                        <a:t>: Athletics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Dance: Dance Block 2</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Tennis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Rounders</a:t>
                      </a:r>
                    </a:p>
                  </a:txBody>
                  <a:tcPr marL="50800" marR="50800" marT="50800" marB="50800" anchor="ctr" horzOverflow="overflow"/>
                </a:tc>
                <a:extLst>
                  <a:ext uri="{0D108BD9-81ED-4DB2-BD59-A6C34878D82A}">
                    <a16:rowId xmlns:a16="http://schemas.microsoft.com/office/drawing/2014/main" val="10005"/>
                  </a:ext>
                </a:extLst>
              </a:tr>
              <a:tr h="1214795">
                <a:tc>
                  <a:txBody>
                    <a:bodyPr/>
                    <a:lstStyle/>
                    <a:p>
                      <a:pPr defTabSz="914400"/>
                      <a:r>
                        <a:rPr sz="3200">
                          <a:latin typeface="Letter-join No-Lead 8"/>
                          <a:ea typeface="Letter-join No-Lead 8"/>
                          <a:cs typeface="Letter-join No-Lead 8"/>
                          <a:sym typeface="Letter-join No-Lead 8"/>
                        </a:rPr>
                        <a:t>Year 5</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Swimming</a:t>
                      </a:r>
                    </a:p>
                    <a:p>
                      <a:pPr defTabSz="914400">
                        <a:defRPr sz="2000">
                          <a:latin typeface="Letter-join No-Lead 8"/>
                          <a:ea typeface="Letter-join No-Lead 8"/>
                          <a:cs typeface="Letter-join No-Lead 8"/>
                          <a:sym typeface="Letter-join No-Lead 8"/>
                        </a:defRPr>
                      </a:pPr>
                      <a:endParaRPr u="sng"/>
                    </a:p>
                    <a:p>
                      <a:pPr defTabSz="914400">
                        <a:defRPr sz="2000">
                          <a:latin typeface="Letter-join No-Lead 8"/>
                          <a:ea typeface="Letter-join No-Lead 8"/>
                          <a:cs typeface="Letter-join No-Lead 8"/>
                          <a:sym typeface="Letter-join No-Lead 8"/>
                        </a:defRPr>
                      </a:pPr>
                      <a:r>
                        <a:rPr u="sng"/>
                        <a:t>Games</a:t>
                      </a:r>
                      <a:r>
                        <a:t>: Badminton Y5/6</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Body Management:</a:t>
                      </a:r>
                      <a:r>
                        <a:t>: Yoga</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Dodgeball</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Games</a:t>
                      </a:r>
                      <a:r>
                        <a:t>: Hockey</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Dance: </a:t>
                      </a:r>
                      <a:r>
                        <a:t>Dance Block 1</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Body Management: Gymnastics
Games: Cricket (Chance to Shine)</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Fundamentals</a:t>
                      </a:r>
                      <a:r>
                        <a:t>: Athletics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Dance: Dance Block 2</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Rounders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Rounders</a:t>
                      </a:r>
                    </a:p>
                  </a:txBody>
                  <a:tcPr marL="50800" marR="50800" marT="50800" marB="50800" anchor="ctr" horzOverflow="overflow"/>
                </a:tc>
                <a:extLst>
                  <a:ext uri="{0D108BD9-81ED-4DB2-BD59-A6C34878D82A}">
                    <a16:rowId xmlns:a16="http://schemas.microsoft.com/office/drawing/2014/main" val="10006"/>
                  </a:ext>
                </a:extLst>
              </a:tr>
              <a:tr h="1214795">
                <a:tc>
                  <a:txBody>
                    <a:bodyPr/>
                    <a:lstStyle/>
                    <a:p>
                      <a:pPr defTabSz="914400"/>
                      <a:r>
                        <a:rPr sz="3200">
                          <a:latin typeface="Letter-join No-Lead 8"/>
                          <a:ea typeface="Letter-join No-Lead 8"/>
                          <a:cs typeface="Letter-join No-Lead 8"/>
                          <a:sym typeface="Letter-join No-Lead 8"/>
                        </a:rPr>
                        <a:t>Year 6</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Fundamentals</a:t>
                      </a:r>
                      <a:r>
                        <a:t>: Fitness</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Games</a:t>
                      </a:r>
                      <a:r>
                        <a:t>: Tag Rugby</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OAA: </a:t>
                      </a:r>
                      <a:r>
                        <a:t>Orienteering</a:t>
                      </a:r>
                    </a:p>
                    <a:p>
                      <a:pPr defTabSz="914400">
                        <a:defRPr sz="2000">
                          <a:latin typeface="Letter-join No-Lead 8"/>
                          <a:ea typeface="Letter-join No-Lead 8"/>
                          <a:cs typeface="Letter-join No-Lead 8"/>
                          <a:sym typeface="Letter-join No-Lead 8"/>
                        </a:defRPr>
                      </a:pPr>
                      <a:r>
                        <a:t>Dance: Dance Block 1</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Games</a:t>
                      </a:r>
                      <a:r>
                        <a:t>: Hockey</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Body Management: </a:t>
                      </a:r>
                      <a:r>
                        <a:t>Gymnastics </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Gamet: Volleyball Y5/6
Games: Cricket (Chance to Shine)</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r>
                        <a:rPr u="sng"/>
                        <a:t>Games</a:t>
                      </a:r>
                      <a:r>
                        <a:t>: Netball</a:t>
                      </a:r>
                    </a:p>
                    <a:p>
                      <a:pPr defTabSz="914400">
                        <a:defRPr sz="2000">
                          <a:latin typeface="Letter-join No-Lead 8"/>
                          <a:ea typeface="Letter-join No-Lead 8"/>
                          <a:cs typeface="Letter-join No-Lead 8"/>
                          <a:sym typeface="Letter-join No-Lead 8"/>
                        </a:defRPr>
                      </a:pPr>
                      <a:endParaRPr/>
                    </a:p>
                    <a:p>
                      <a:pPr defTabSz="914400">
                        <a:defRPr sz="2000">
                          <a:latin typeface="Letter-join No-Lead 8"/>
                          <a:ea typeface="Letter-join No-Lead 8"/>
                          <a:cs typeface="Letter-join No-Lead 8"/>
                          <a:sym typeface="Letter-join No-Lead 8"/>
                        </a:defRPr>
                      </a:pPr>
                      <a:r>
                        <a:rPr u="sng"/>
                        <a:t>Fundamentals</a:t>
                      </a:r>
                      <a:r>
                        <a:t>: Athletics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r>
                        <a:rPr u="sng"/>
                        <a:t>Games</a:t>
                      </a:r>
                      <a:r>
                        <a:t>: Tennis</a:t>
                      </a:r>
                    </a:p>
                    <a:p>
                      <a:pPr defTabSz="914400">
                        <a:defRPr sz="2000">
                          <a:latin typeface="Letter-join No-Lead 8"/>
                          <a:ea typeface="Letter-join No-Lead 8"/>
                          <a:cs typeface="Letter-join No-Lead 8"/>
                          <a:sym typeface="Letter-join No-Lead 8"/>
                        </a:defRPr>
                      </a:pPr>
                      <a:endParaRPr/>
                    </a:p>
                    <a:p>
                      <a:pPr defTabSz="914400">
                        <a:defRPr sz="2000" u="sng">
                          <a:latin typeface="Letter-join No-Lead 8"/>
                          <a:ea typeface="Letter-join No-Lead 8"/>
                          <a:cs typeface="Letter-join No-Lead 8"/>
                          <a:sym typeface="Letter-join No-Lead 8"/>
                        </a:defRPr>
                      </a:pPr>
                      <a:r>
                        <a:t>Swimming</a:t>
                      </a:r>
                    </a:p>
                  </a:txBody>
                  <a:tcPr marL="50800" marR="50800" marT="50800" marB="50800" anchor="ctr" horzOverflow="overflow"/>
                </a:tc>
                <a:extLst>
                  <a:ext uri="{0D108BD9-81ED-4DB2-BD59-A6C34878D82A}">
                    <a16:rowId xmlns:a16="http://schemas.microsoft.com/office/drawing/2014/main" val="10007"/>
                  </a:ext>
                </a:extLst>
              </a:tr>
            </a:tbl>
          </a:graphicData>
        </a:graphic>
      </p:graphicFrame>
      <p:sp>
        <p:nvSpPr>
          <p:cNvPr id="304" name="Key Concept Images"/>
          <p:cNvSpPr txBox="1"/>
          <p:nvPr/>
        </p:nvSpPr>
        <p:spPr>
          <a:xfrm>
            <a:off x="1405073" y="-2295396"/>
            <a:ext cx="23118615" cy="9624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gn="ctr" defTabSz="412750">
              <a:lnSpc>
                <a:spcPct val="100000"/>
              </a:lnSpc>
              <a:spcBef>
                <a:spcPts val="0"/>
              </a:spcBef>
              <a:defRPr>
                <a:latin typeface="Letter-join No-Lead 8"/>
                <a:ea typeface="Letter-join No-Lead 8"/>
                <a:cs typeface="Letter-join No-Lead 8"/>
                <a:sym typeface="Letter-join No-Lead 8"/>
              </a:defRPr>
            </a:lvl1pPr>
          </a:lstStyle>
          <a:p>
            <a:r>
              <a:t>Key Concept Images</a:t>
            </a:r>
          </a:p>
        </p:txBody>
      </p:sp>
      <p:sp>
        <p:nvSpPr>
          <p:cNvPr id="305" name="Line"/>
          <p:cNvSpPr/>
          <p:nvPr/>
        </p:nvSpPr>
        <p:spPr>
          <a:xfrm flipH="1">
            <a:off x="8781505" y="-1369865"/>
            <a:ext cx="2779986" cy="929650"/>
          </a:xfrm>
          <a:prstGeom prst="line">
            <a:avLst/>
          </a:prstGeom>
          <a:ln w="25400">
            <a:solidFill>
              <a:srgbClr val="000000"/>
            </a:solidFill>
            <a:miter lim="400000"/>
            <a:tailEnd type="triangle"/>
          </a:ln>
        </p:spPr>
        <p:txBody>
          <a:bodyPr lIns="50800" tIns="50800" rIns="50800" bIns="50800" anchor="ctr"/>
          <a:lstStyle/>
          <a:p>
            <a:endParaRPr/>
          </a:p>
        </p:txBody>
      </p:sp>
      <p:sp>
        <p:nvSpPr>
          <p:cNvPr id="306" name="Line"/>
          <p:cNvSpPr/>
          <p:nvPr/>
        </p:nvSpPr>
        <p:spPr>
          <a:xfrm flipH="1">
            <a:off x="3214179" y="-1412039"/>
            <a:ext cx="7103034" cy="805886"/>
          </a:xfrm>
          <a:prstGeom prst="line">
            <a:avLst/>
          </a:prstGeom>
          <a:ln w="25400">
            <a:solidFill>
              <a:srgbClr val="000000"/>
            </a:solidFill>
            <a:miter lim="400000"/>
            <a:tailEnd type="triangle"/>
          </a:ln>
        </p:spPr>
        <p:txBody>
          <a:bodyPr lIns="50800" tIns="50800" rIns="50800" bIns="50800" anchor="ctr"/>
          <a:lstStyle/>
          <a:p>
            <a:endParaRPr/>
          </a:p>
        </p:txBody>
      </p:sp>
      <p:sp>
        <p:nvSpPr>
          <p:cNvPr id="307" name="Line"/>
          <p:cNvSpPr/>
          <p:nvPr/>
        </p:nvSpPr>
        <p:spPr>
          <a:xfrm>
            <a:off x="15419446" y="-1481304"/>
            <a:ext cx="5316640" cy="954442"/>
          </a:xfrm>
          <a:prstGeom prst="line">
            <a:avLst/>
          </a:prstGeom>
          <a:ln w="25400">
            <a:solidFill>
              <a:srgbClr val="000000"/>
            </a:solidFill>
            <a:miter lim="400000"/>
            <a:tailEnd type="triangle"/>
          </a:ln>
        </p:spPr>
        <p:txBody>
          <a:bodyPr lIns="50800" tIns="50800" rIns="50800" bIns="50800" anchor="ctr"/>
          <a:lstStyle/>
          <a:p>
            <a:endParaRPr/>
          </a:p>
        </p:txBody>
      </p:sp>
      <p:sp>
        <p:nvSpPr>
          <p:cNvPr id="308" name="Line"/>
          <p:cNvSpPr/>
          <p:nvPr/>
        </p:nvSpPr>
        <p:spPr>
          <a:xfrm>
            <a:off x="13765501" y="-1391688"/>
            <a:ext cx="3326780" cy="973188"/>
          </a:xfrm>
          <a:prstGeom prst="line">
            <a:avLst/>
          </a:prstGeom>
          <a:ln w="25400">
            <a:solidFill>
              <a:srgbClr val="000000"/>
            </a:solidFill>
            <a:miter lim="400000"/>
            <a:tailEnd type="triangle"/>
          </a:ln>
        </p:spPr>
        <p:txBody>
          <a:bodyPr lIns="50800" tIns="50800" rIns="50800" bIns="50800" anchor="ctr"/>
          <a:lstStyle/>
          <a:p>
            <a:endParaRPr/>
          </a:p>
        </p:txBody>
      </p:sp>
      <p:grpSp>
        <p:nvGrpSpPr>
          <p:cNvPr id="311" name="National Curriculum"/>
          <p:cNvGrpSpPr/>
          <p:nvPr/>
        </p:nvGrpSpPr>
        <p:grpSpPr>
          <a:xfrm>
            <a:off x="634821" y="558033"/>
            <a:ext cx="23114359" cy="1332925"/>
            <a:chOff x="0" y="0"/>
            <a:chExt cx="23114358" cy="1332923"/>
          </a:xfrm>
        </p:grpSpPr>
        <p:sp>
          <p:nvSpPr>
            <p:cNvPr id="309" name="Rounded Rectangle"/>
            <p:cNvSpPr/>
            <p:nvPr/>
          </p:nvSpPr>
          <p:spPr>
            <a:xfrm>
              <a:off x="0" y="0"/>
              <a:ext cx="23114359" cy="1332924"/>
            </a:xfrm>
            <a:prstGeom prst="roundRect">
              <a:avLst>
                <a:gd name="adj" fmla="val 10367"/>
              </a:avLst>
            </a:prstGeom>
            <a:solidFill>
              <a:srgbClr val="E3B5AF"/>
            </a:solidFill>
            <a:ln w="63500" cap="flat">
              <a:solidFill>
                <a:srgbClr val="B51600"/>
              </a:solidFill>
              <a:prstDash val="solid"/>
              <a:miter lim="400000"/>
            </a:ln>
            <a:effectLst/>
          </p:spPr>
          <p:txBody>
            <a:bodyPr wrap="square" lIns="45719" tIns="45719" rIns="45719" bIns="45719" numCol="1" anchor="ctr">
              <a:noAutofit/>
            </a:bodyPr>
            <a:lstStyle/>
            <a:p>
              <a:pPr algn="ctr" defTabSz="412750">
                <a:lnSpc>
                  <a:spcPct val="100000"/>
                </a:lnSpc>
                <a:spcBef>
                  <a:spcPts val="0"/>
                </a:spcBef>
                <a:defRPr sz="1900">
                  <a:latin typeface="Letter-join No-Lead 8"/>
                  <a:ea typeface="Letter-join No-Lead 8"/>
                  <a:cs typeface="Letter-join No-Lead 8"/>
                  <a:sym typeface="Letter-join No-Lead 8"/>
                </a:defRPr>
              </a:pPr>
              <a:endParaRPr/>
            </a:p>
          </p:txBody>
        </p:sp>
        <p:sp>
          <p:nvSpPr>
            <p:cNvPr id="310" name="Art Curriculum Overview"/>
            <p:cNvSpPr txBox="1"/>
            <p:nvPr/>
          </p:nvSpPr>
          <p:spPr>
            <a:xfrm>
              <a:off x="104048" y="139624"/>
              <a:ext cx="22906263" cy="105367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sz="6000">
                  <a:latin typeface="Letter-join No-Lead 8"/>
                  <a:ea typeface="Letter-join No-Lead 8"/>
                  <a:cs typeface="Letter-join No-Lead 8"/>
                  <a:sym typeface="Letter-join No-Lead 8"/>
                </a:defRPr>
              </a:lvl1pPr>
            </a:lstStyle>
            <a:p>
              <a:r>
                <a:t>Art Curriculum Overview</a:t>
              </a:r>
            </a:p>
          </p:txBody>
        </p:sp>
      </p:grpSp>
      <p:pic>
        <p:nvPicPr>
          <p:cNvPr id="312" name="pasted-movie.png" descr="pasted-movie.png"/>
          <p:cNvPicPr>
            <a:picLocks noChangeAspect="1"/>
          </p:cNvPicPr>
          <p:nvPr/>
        </p:nvPicPr>
        <p:blipFill>
          <a:blip r:embed="rId2"/>
          <a:stretch>
            <a:fillRect/>
          </a:stretch>
        </p:blipFill>
        <p:spPr>
          <a:xfrm>
            <a:off x="3324490" y="636955"/>
            <a:ext cx="1244202" cy="1175080"/>
          </a:xfrm>
          <a:prstGeom prst="rect">
            <a:avLst/>
          </a:prstGeom>
          <a:ln w="12700">
            <a:miter lim="400000"/>
          </a:ln>
        </p:spPr>
      </p:pic>
      <p:pic>
        <p:nvPicPr>
          <p:cNvPr id="313" name="pasted-movie.png" descr="pasted-movie.png"/>
          <p:cNvPicPr>
            <a:picLocks noChangeAspect="1"/>
          </p:cNvPicPr>
          <p:nvPr/>
        </p:nvPicPr>
        <p:blipFill>
          <a:blip r:embed="rId3"/>
          <a:stretch>
            <a:fillRect/>
          </a:stretch>
        </p:blipFill>
        <p:spPr>
          <a:xfrm>
            <a:off x="1674136" y="654495"/>
            <a:ext cx="1243636" cy="1140000"/>
          </a:xfrm>
          <a:prstGeom prst="rect">
            <a:avLst/>
          </a:prstGeom>
          <a:ln w="12700">
            <a:miter lim="400000"/>
          </a:ln>
        </p:spPr>
      </p:pic>
      <p:pic>
        <p:nvPicPr>
          <p:cNvPr id="314" name="pasted-movie.png" descr="pasted-movie.png"/>
          <p:cNvPicPr>
            <a:picLocks noChangeAspect="1"/>
          </p:cNvPicPr>
          <p:nvPr/>
        </p:nvPicPr>
        <p:blipFill>
          <a:blip r:embed="rId4"/>
          <a:stretch>
            <a:fillRect/>
          </a:stretch>
        </p:blipFill>
        <p:spPr>
          <a:xfrm>
            <a:off x="4975411" y="633945"/>
            <a:ext cx="1250577" cy="1181101"/>
          </a:xfrm>
          <a:prstGeom prst="rect">
            <a:avLst/>
          </a:prstGeom>
          <a:ln w="12700">
            <a:miter lim="400000"/>
          </a:ln>
        </p:spPr>
      </p:pic>
      <p:pic>
        <p:nvPicPr>
          <p:cNvPr id="315" name="pasted-movie.png" descr="pasted-movie.png"/>
          <p:cNvPicPr>
            <a:picLocks noChangeAspect="1"/>
          </p:cNvPicPr>
          <p:nvPr/>
        </p:nvPicPr>
        <p:blipFill>
          <a:blip r:embed="rId5"/>
          <a:stretch>
            <a:fillRect/>
          </a:stretch>
        </p:blipFill>
        <p:spPr>
          <a:xfrm>
            <a:off x="18431284" y="621817"/>
            <a:ext cx="1242128" cy="1173120"/>
          </a:xfrm>
          <a:prstGeom prst="rect">
            <a:avLst/>
          </a:prstGeom>
          <a:ln w="12700">
            <a:miter lim="400000"/>
          </a:ln>
        </p:spPr>
      </p:pic>
      <p:pic>
        <p:nvPicPr>
          <p:cNvPr id="316" name="pasted-movie.png" descr="pasted-movie.png"/>
          <p:cNvPicPr>
            <a:picLocks noChangeAspect="1"/>
          </p:cNvPicPr>
          <p:nvPr/>
        </p:nvPicPr>
        <p:blipFill>
          <a:blip r:embed="rId6"/>
          <a:stretch>
            <a:fillRect/>
          </a:stretch>
        </p:blipFill>
        <p:spPr>
          <a:xfrm>
            <a:off x="20063614" y="637474"/>
            <a:ext cx="1243104" cy="1174043"/>
          </a:xfrm>
          <a:prstGeom prst="rect">
            <a:avLst/>
          </a:prstGeom>
          <a:ln w="12700">
            <a:miter lim="400000"/>
          </a:ln>
        </p:spPr>
      </p:pic>
      <p:pic>
        <p:nvPicPr>
          <p:cNvPr id="317" name="pasted-movie.png" descr="pasted-movie.png"/>
          <p:cNvPicPr>
            <a:picLocks noChangeAspect="1"/>
          </p:cNvPicPr>
          <p:nvPr/>
        </p:nvPicPr>
        <p:blipFill>
          <a:blip r:embed="rId7"/>
          <a:stretch>
            <a:fillRect/>
          </a:stretch>
        </p:blipFill>
        <p:spPr>
          <a:xfrm>
            <a:off x="21696919" y="654053"/>
            <a:ext cx="1244601" cy="1140884"/>
          </a:xfrm>
          <a:prstGeom prst="rect">
            <a:avLst/>
          </a:prstGeom>
          <a:ln w="12700">
            <a:miter lim="400000"/>
          </a:ln>
        </p:spPr>
      </p:pic>
      <p:grpSp>
        <p:nvGrpSpPr>
          <p:cNvPr id="320" name="National Curriculum"/>
          <p:cNvGrpSpPr/>
          <p:nvPr/>
        </p:nvGrpSpPr>
        <p:grpSpPr>
          <a:xfrm>
            <a:off x="634821" y="558033"/>
            <a:ext cx="23114359" cy="1332925"/>
            <a:chOff x="0" y="0"/>
            <a:chExt cx="23114358" cy="1332923"/>
          </a:xfrm>
        </p:grpSpPr>
        <p:sp>
          <p:nvSpPr>
            <p:cNvPr id="318" name="Rounded Rectangle"/>
            <p:cNvSpPr/>
            <p:nvPr/>
          </p:nvSpPr>
          <p:spPr>
            <a:xfrm>
              <a:off x="0" y="0"/>
              <a:ext cx="23114359" cy="1332924"/>
            </a:xfrm>
            <a:prstGeom prst="roundRect">
              <a:avLst>
                <a:gd name="adj" fmla="val 10367"/>
              </a:avLst>
            </a:prstGeom>
            <a:solidFill>
              <a:srgbClr val="E3B5AF"/>
            </a:solidFill>
            <a:ln w="63500" cap="flat">
              <a:solidFill>
                <a:srgbClr val="B51600"/>
              </a:solidFill>
              <a:prstDash val="solid"/>
              <a:miter lim="400000"/>
            </a:ln>
            <a:effectLst/>
          </p:spPr>
          <p:txBody>
            <a:bodyPr wrap="square" lIns="45719" tIns="45719" rIns="45719" bIns="45719" numCol="1" anchor="ctr">
              <a:noAutofit/>
            </a:bodyPr>
            <a:lstStyle/>
            <a:p>
              <a:pPr algn="ctr" defTabSz="412750">
                <a:lnSpc>
                  <a:spcPct val="100000"/>
                </a:lnSpc>
                <a:spcBef>
                  <a:spcPts val="0"/>
                </a:spcBef>
                <a:defRPr sz="1900">
                  <a:latin typeface="Letter-join No-Lead 8"/>
                  <a:ea typeface="Letter-join No-Lead 8"/>
                  <a:cs typeface="Letter-join No-Lead 8"/>
                  <a:sym typeface="Letter-join No-Lead 8"/>
                </a:defRPr>
              </a:pPr>
              <a:endParaRPr/>
            </a:p>
          </p:txBody>
        </p:sp>
        <p:sp>
          <p:nvSpPr>
            <p:cNvPr id="319" name="Physical Education Curriculum Overview"/>
            <p:cNvSpPr txBox="1"/>
            <p:nvPr/>
          </p:nvSpPr>
          <p:spPr>
            <a:xfrm>
              <a:off x="104048" y="139624"/>
              <a:ext cx="22906263" cy="105367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sz="6000">
                  <a:latin typeface="Letter-join No-Lead 8"/>
                  <a:ea typeface="Letter-join No-Lead 8"/>
                  <a:cs typeface="Letter-join No-Lead 8"/>
                  <a:sym typeface="Letter-join No-Lead 8"/>
                </a:defRPr>
              </a:lvl1pPr>
            </a:lstStyle>
            <a:p>
              <a:r>
                <a:t>Physical Education Curriculum Overview </a:t>
              </a:r>
            </a:p>
          </p:txBody>
        </p:sp>
      </p:grpSp>
      <p:pic>
        <p:nvPicPr>
          <p:cNvPr id="321" name="fundamentals.png" descr="fundamentals.png"/>
          <p:cNvPicPr>
            <a:picLocks noChangeAspect="1"/>
          </p:cNvPicPr>
          <p:nvPr/>
        </p:nvPicPr>
        <p:blipFill>
          <a:blip r:embed="rId8"/>
          <a:srcRect t="4230" b="4230"/>
          <a:stretch>
            <a:fillRect/>
          </a:stretch>
        </p:blipFill>
        <p:spPr>
          <a:xfrm>
            <a:off x="1156559" y="684943"/>
            <a:ext cx="1142602" cy="1079124"/>
          </a:xfrm>
          <a:prstGeom prst="rect">
            <a:avLst/>
          </a:prstGeom>
          <a:ln w="63500">
            <a:solidFill>
              <a:schemeClr val="accent5">
                <a:lumOff val="-29866"/>
              </a:schemeClr>
            </a:solidFill>
            <a:miter lim="400000"/>
          </a:ln>
        </p:spPr>
      </p:pic>
      <p:pic>
        <p:nvPicPr>
          <p:cNvPr id="322" name="games.png" descr="games.png"/>
          <p:cNvPicPr>
            <a:picLocks noChangeAspect="1"/>
          </p:cNvPicPr>
          <p:nvPr/>
        </p:nvPicPr>
        <p:blipFill>
          <a:blip r:embed="rId9"/>
          <a:srcRect t="1106" b="1106"/>
          <a:stretch>
            <a:fillRect/>
          </a:stretch>
        </p:blipFill>
        <p:spPr>
          <a:xfrm>
            <a:off x="2746551" y="684943"/>
            <a:ext cx="1142603" cy="1079124"/>
          </a:xfrm>
          <a:prstGeom prst="rect">
            <a:avLst/>
          </a:prstGeom>
          <a:ln w="63500">
            <a:solidFill>
              <a:schemeClr val="accent5">
                <a:lumOff val="-29866"/>
              </a:schemeClr>
            </a:solidFill>
            <a:miter lim="400000"/>
          </a:ln>
        </p:spPr>
      </p:pic>
      <p:pic>
        <p:nvPicPr>
          <p:cNvPr id="323" name="dance.png" descr="dance.png"/>
          <p:cNvPicPr>
            <a:picLocks noChangeAspect="1"/>
          </p:cNvPicPr>
          <p:nvPr/>
        </p:nvPicPr>
        <p:blipFill>
          <a:blip r:embed="rId10"/>
          <a:srcRect t="8905" b="8905"/>
          <a:stretch>
            <a:fillRect/>
          </a:stretch>
        </p:blipFill>
        <p:spPr>
          <a:xfrm>
            <a:off x="4336544" y="684943"/>
            <a:ext cx="1142383" cy="1078918"/>
          </a:xfrm>
          <a:prstGeom prst="rect">
            <a:avLst/>
          </a:prstGeom>
          <a:ln w="63500">
            <a:solidFill>
              <a:schemeClr val="accent5">
                <a:lumOff val="-29866"/>
              </a:schemeClr>
            </a:solidFill>
            <a:miter lim="400000"/>
          </a:ln>
        </p:spPr>
      </p:pic>
      <p:pic>
        <p:nvPicPr>
          <p:cNvPr id="324" name="body management.png" descr="body management.png"/>
          <p:cNvPicPr>
            <a:picLocks noChangeAspect="1"/>
          </p:cNvPicPr>
          <p:nvPr/>
        </p:nvPicPr>
        <p:blipFill>
          <a:blip r:embed="rId11"/>
          <a:srcRect t="6994" b="6994"/>
          <a:stretch>
            <a:fillRect/>
          </a:stretch>
        </p:blipFill>
        <p:spPr>
          <a:xfrm>
            <a:off x="19044101" y="727361"/>
            <a:ext cx="1116020" cy="1054019"/>
          </a:xfrm>
          <a:prstGeom prst="rect">
            <a:avLst/>
          </a:prstGeom>
          <a:ln w="63500">
            <a:solidFill>
              <a:schemeClr val="accent5">
                <a:lumOff val="-29866"/>
              </a:schemeClr>
            </a:solidFill>
            <a:miter lim="400000"/>
          </a:ln>
        </p:spPr>
      </p:pic>
      <p:pic>
        <p:nvPicPr>
          <p:cNvPr id="325" name="OAA.png" descr="OAA.png"/>
          <p:cNvPicPr>
            <a:picLocks noChangeAspect="1"/>
          </p:cNvPicPr>
          <p:nvPr/>
        </p:nvPicPr>
        <p:blipFill>
          <a:blip r:embed="rId12"/>
          <a:srcRect l="4298" r="4298"/>
          <a:stretch>
            <a:fillRect/>
          </a:stretch>
        </p:blipFill>
        <p:spPr>
          <a:xfrm>
            <a:off x="20647761" y="731576"/>
            <a:ext cx="1044014" cy="986013"/>
          </a:xfrm>
          <a:prstGeom prst="rect">
            <a:avLst/>
          </a:prstGeom>
          <a:ln w="63500">
            <a:solidFill>
              <a:schemeClr val="accent5">
                <a:lumOff val="-29866"/>
              </a:schemeClr>
            </a:solidFill>
            <a:miter lim="400000"/>
          </a:ln>
        </p:spPr>
      </p:pic>
      <p:pic>
        <p:nvPicPr>
          <p:cNvPr id="326" name="swimming.png" descr="swimming.png"/>
          <p:cNvPicPr>
            <a:picLocks noChangeAspect="1"/>
          </p:cNvPicPr>
          <p:nvPr/>
        </p:nvPicPr>
        <p:blipFill>
          <a:blip r:embed="rId13"/>
          <a:srcRect t="200" b="200"/>
          <a:stretch>
            <a:fillRect/>
          </a:stretch>
        </p:blipFill>
        <p:spPr>
          <a:xfrm>
            <a:off x="22179587" y="731531"/>
            <a:ext cx="1040524" cy="953814"/>
          </a:xfrm>
          <a:prstGeom prst="rect">
            <a:avLst/>
          </a:prstGeom>
          <a:ln w="63500">
            <a:solidFill>
              <a:schemeClr val="accent5">
                <a:lumOff val="-29866"/>
              </a:schemeClr>
            </a:solidFill>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2" name="Group"/>
          <p:cNvGrpSpPr/>
          <p:nvPr/>
        </p:nvGrpSpPr>
        <p:grpSpPr>
          <a:xfrm>
            <a:off x="1706927" y="2039820"/>
            <a:ext cx="23917927" cy="11319600"/>
            <a:chOff x="0" y="0"/>
            <a:chExt cx="23917926" cy="11319599"/>
          </a:xfrm>
        </p:grpSpPr>
        <p:grpSp>
          <p:nvGrpSpPr>
            <p:cNvPr id="334" name="Group"/>
            <p:cNvGrpSpPr/>
            <p:nvPr/>
          </p:nvGrpSpPr>
          <p:grpSpPr>
            <a:xfrm>
              <a:off x="-1" y="-1"/>
              <a:ext cx="6855063" cy="11319600"/>
              <a:chOff x="0" y="0"/>
              <a:chExt cx="6855062" cy="11319598"/>
            </a:xfrm>
          </p:grpSpPr>
          <p:sp>
            <p:nvSpPr>
              <p:cNvPr id="328" name="Connection Line"/>
              <p:cNvSpPr/>
              <p:nvPr/>
            </p:nvSpPr>
            <p:spPr>
              <a:xfrm flipV="1">
                <a:off x="0" y="1218910"/>
                <a:ext cx="42623" cy="10100689"/>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29" name="Connection Line"/>
              <p:cNvSpPr/>
              <p:nvPr/>
            </p:nvSpPr>
            <p:spPr>
              <a:xfrm>
                <a:off x="29251" y="0"/>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30" name="Connection Line"/>
              <p:cNvSpPr/>
              <p:nvPr/>
            </p:nvSpPr>
            <p:spPr>
              <a:xfrm>
                <a:off x="4815227" y="9390043"/>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31" name="Connection Line"/>
              <p:cNvSpPr/>
              <p:nvPr/>
            </p:nvSpPr>
            <p:spPr>
              <a:xfrm flipV="1">
                <a:off x="3363644" y="949440"/>
                <a:ext cx="96086" cy="814351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32" name="Connection Line"/>
              <p:cNvSpPr/>
              <p:nvPr/>
            </p:nvSpPr>
            <p:spPr>
              <a:xfrm rot="5400000">
                <a:off x="1714067" y="-221023"/>
                <a:ext cx="1518387" cy="1985244"/>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33" name="Connection Line"/>
              <p:cNvSpPr/>
              <p:nvPr/>
            </p:nvSpPr>
            <p:spPr>
              <a:xfrm rot="5400000">
                <a:off x="3275587" y="8782663"/>
                <a:ext cx="2194010" cy="1985241"/>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grpSp>
        <p:grpSp>
          <p:nvGrpSpPr>
            <p:cNvPr id="341" name="Group"/>
            <p:cNvGrpSpPr/>
            <p:nvPr/>
          </p:nvGrpSpPr>
          <p:grpSpPr>
            <a:xfrm>
              <a:off x="6854451" y="-1"/>
              <a:ext cx="6825811" cy="10872290"/>
              <a:chOff x="0" y="0"/>
              <a:chExt cx="6825810" cy="10872288"/>
            </a:xfrm>
          </p:grpSpPr>
          <p:sp>
            <p:nvSpPr>
              <p:cNvPr id="335" name="Connection Line"/>
              <p:cNvSpPr/>
              <p:nvPr/>
            </p:nvSpPr>
            <p:spPr>
              <a:xfrm flipV="1">
                <a:off x="13371" y="1218913"/>
                <a:ext cx="1" cy="847736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36" name="Connection Line"/>
              <p:cNvSpPr/>
              <p:nvPr/>
            </p:nvSpPr>
            <p:spPr>
              <a:xfrm>
                <a:off x="-1" y="0"/>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37" name="Connection Line"/>
              <p:cNvSpPr/>
              <p:nvPr/>
            </p:nvSpPr>
            <p:spPr>
              <a:xfrm>
                <a:off x="4785975" y="9390043"/>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38" name="Connection Line"/>
              <p:cNvSpPr/>
              <p:nvPr/>
            </p:nvSpPr>
            <p:spPr>
              <a:xfrm flipV="1">
                <a:off x="3334392" y="949440"/>
                <a:ext cx="96086" cy="814351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39" name="Connection Line"/>
              <p:cNvSpPr/>
              <p:nvPr/>
            </p:nvSpPr>
            <p:spPr>
              <a:xfrm rot="5400000">
                <a:off x="1684814" y="-221023"/>
                <a:ext cx="1518388" cy="1985244"/>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40" name="Connection Line"/>
              <p:cNvSpPr/>
              <p:nvPr/>
            </p:nvSpPr>
            <p:spPr>
              <a:xfrm rot="5400000">
                <a:off x="3246335" y="8782663"/>
                <a:ext cx="2194011" cy="1985241"/>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grpSp>
        <p:grpSp>
          <p:nvGrpSpPr>
            <p:cNvPr id="348" name="Group"/>
            <p:cNvGrpSpPr/>
            <p:nvPr/>
          </p:nvGrpSpPr>
          <p:grpSpPr>
            <a:xfrm>
              <a:off x="13664621" y="71792"/>
              <a:ext cx="6825812" cy="10872290"/>
              <a:chOff x="0" y="0"/>
              <a:chExt cx="6825810" cy="10872288"/>
            </a:xfrm>
          </p:grpSpPr>
          <p:sp>
            <p:nvSpPr>
              <p:cNvPr id="342" name="Connection Line"/>
              <p:cNvSpPr/>
              <p:nvPr/>
            </p:nvSpPr>
            <p:spPr>
              <a:xfrm flipV="1">
                <a:off x="13371" y="1218913"/>
                <a:ext cx="1" cy="847736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43" name="Connection Line"/>
              <p:cNvSpPr/>
              <p:nvPr/>
            </p:nvSpPr>
            <p:spPr>
              <a:xfrm>
                <a:off x="-1" y="0"/>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44" name="Connection Line"/>
              <p:cNvSpPr/>
              <p:nvPr/>
            </p:nvSpPr>
            <p:spPr>
              <a:xfrm>
                <a:off x="4785975" y="9390043"/>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45" name="Connection Line"/>
              <p:cNvSpPr/>
              <p:nvPr/>
            </p:nvSpPr>
            <p:spPr>
              <a:xfrm flipV="1">
                <a:off x="3334392" y="949440"/>
                <a:ext cx="96086" cy="814351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46" name="Connection Line"/>
              <p:cNvSpPr/>
              <p:nvPr/>
            </p:nvSpPr>
            <p:spPr>
              <a:xfrm rot="5400000">
                <a:off x="1684814" y="-221023"/>
                <a:ext cx="1518388" cy="1985244"/>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47" name="Connection Line"/>
              <p:cNvSpPr/>
              <p:nvPr/>
            </p:nvSpPr>
            <p:spPr>
              <a:xfrm rot="5400000">
                <a:off x="3246335" y="8782663"/>
                <a:ext cx="2194011" cy="1985241"/>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grpSp>
        <p:sp>
          <p:nvSpPr>
            <p:cNvPr id="349" name="Connection Line"/>
            <p:cNvSpPr/>
            <p:nvPr/>
          </p:nvSpPr>
          <p:spPr>
            <a:xfrm flipV="1">
              <a:off x="20494669" y="1218912"/>
              <a:ext cx="1" cy="847736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50" name="Connection Line"/>
            <p:cNvSpPr/>
            <p:nvPr/>
          </p:nvSpPr>
          <p:spPr>
            <a:xfrm>
              <a:off x="20481298" y="0"/>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51" name="Connection Line"/>
            <p:cNvSpPr/>
            <p:nvPr/>
          </p:nvSpPr>
          <p:spPr>
            <a:xfrm rot="5400000">
              <a:off x="22166112" y="-221022"/>
              <a:ext cx="1518387" cy="1985243"/>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grpSp>
      <p:grpSp>
        <p:nvGrpSpPr>
          <p:cNvPr id="355" name="Group"/>
          <p:cNvGrpSpPr/>
          <p:nvPr/>
        </p:nvGrpSpPr>
        <p:grpSpPr>
          <a:xfrm>
            <a:off x="211335" y="10641584"/>
            <a:ext cx="2939743" cy="2764595"/>
            <a:chOff x="0" y="0"/>
            <a:chExt cx="2939741" cy="2764594"/>
          </a:xfrm>
        </p:grpSpPr>
        <p:sp>
          <p:nvSpPr>
            <p:cNvPr id="353" name="Oval"/>
            <p:cNvSpPr/>
            <p:nvPr/>
          </p:nvSpPr>
          <p:spPr>
            <a:xfrm>
              <a:off x="0" y="0"/>
              <a:ext cx="2939742" cy="2764595"/>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54" name="EYFS"/>
            <p:cNvSpPr txBox="1"/>
            <p:nvPr/>
          </p:nvSpPr>
          <p:spPr>
            <a:xfrm>
              <a:off x="603081" y="889718"/>
              <a:ext cx="1733580" cy="98515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EYFS</a:t>
              </a:r>
            </a:p>
          </p:txBody>
        </p:sp>
      </p:grpSp>
      <p:grpSp>
        <p:nvGrpSpPr>
          <p:cNvPr id="358" name="Group"/>
          <p:cNvGrpSpPr/>
          <p:nvPr/>
        </p:nvGrpSpPr>
        <p:grpSpPr>
          <a:xfrm>
            <a:off x="4082805" y="1799595"/>
            <a:ext cx="2870117" cy="2644829"/>
            <a:chOff x="0" y="0"/>
            <a:chExt cx="2870116" cy="2644827"/>
          </a:xfrm>
        </p:grpSpPr>
        <p:sp>
          <p:nvSpPr>
            <p:cNvPr id="356" name="Oval"/>
            <p:cNvSpPr/>
            <p:nvPr/>
          </p:nvSpPr>
          <p:spPr>
            <a:xfrm>
              <a:off x="0" y="-1"/>
              <a:ext cx="2870117" cy="2644829"/>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57" name="Year 1"/>
            <p:cNvSpPr txBox="1"/>
            <p:nvPr/>
          </p:nvSpPr>
          <p:spPr>
            <a:xfrm>
              <a:off x="588797" y="437935"/>
              <a:ext cx="1692522" cy="1768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1</a:t>
              </a:r>
            </a:p>
          </p:txBody>
        </p:sp>
      </p:grpSp>
      <p:grpSp>
        <p:nvGrpSpPr>
          <p:cNvPr id="361" name="Group"/>
          <p:cNvGrpSpPr/>
          <p:nvPr/>
        </p:nvGrpSpPr>
        <p:grpSpPr>
          <a:xfrm>
            <a:off x="7015146" y="10641585"/>
            <a:ext cx="2939743" cy="2764592"/>
            <a:chOff x="0" y="0"/>
            <a:chExt cx="2939741" cy="2764591"/>
          </a:xfrm>
        </p:grpSpPr>
        <p:sp>
          <p:nvSpPr>
            <p:cNvPr id="359" name="Oval"/>
            <p:cNvSpPr/>
            <p:nvPr/>
          </p:nvSpPr>
          <p:spPr>
            <a:xfrm>
              <a:off x="0" y="-1"/>
              <a:ext cx="2939742" cy="2764593"/>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60" name="Year 2"/>
            <p:cNvSpPr txBox="1"/>
            <p:nvPr/>
          </p:nvSpPr>
          <p:spPr>
            <a:xfrm>
              <a:off x="603080" y="457766"/>
              <a:ext cx="1733580"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2</a:t>
              </a:r>
            </a:p>
          </p:txBody>
        </p:sp>
      </p:grpSp>
      <p:grpSp>
        <p:nvGrpSpPr>
          <p:cNvPr id="364" name="Group"/>
          <p:cNvGrpSpPr/>
          <p:nvPr/>
        </p:nvGrpSpPr>
        <p:grpSpPr>
          <a:xfrm>
            <a:off x="10481333" y="1739712"/>
            <a:ext cx="2939743" cy="2764595"/>
            <a:chOff x="0" y="0"/>
            <a:chExt cx="2939741" cy="2764594"/>
          </a:xfrm>
        </p:grpSpPr>
        <p:sp>
          <p:nvSpPr>
            <p:cNvPr id="362" name="Oval"/>
            <p:cNvSpPr/>
            <p:nvPr/>
          </p:nvSpPr>
          <p:spPr>
            <a:xfrm>
              <a:off x="0" y="0"/>
              <a:ext cx="2939742" cy="2764595"/>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63" name="Year 3"/>
            <p:cNvSpPr txBox="1"/>
            <p:nvPr/>
          </p:nvSpPr>
          <p:spPr>
            <a:xfrm>
              <a:off x="603080" y="457765"/>
              <a:ext cx="1733580"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3</a:t>
              </a:r>
            </a:p>
          </p:txBody>
        </p:sp>
      </p:grpSp>
      <p:grpSp>
        <p:nvGrpSpPr>
          <p:cNvPr id="367" name="Group"/>
          <p:cNvGrpSpPr/>
          <p:nvPr/>
        </p:nvGrpSpPr>
        <p:grpSpPr>
          <a:xfrm>
            <a:off x="13818958" y="10641585"/>
            <a:ext cx="2939742" cy="2764592"/>
            <a:chOff x="0" y="0"/>
            <a:chExt cx="2939741" cy="2764591"/>
          </a:xfrm>
        </p:grpSpPr>
        <p:sp>
          <p:nvSpPr>
            <p:cNvPr id="365" name="Oval"/>
            <p:cNvSpPr/>
            <p:nvPr/>
          </p:nvSpPr>
          <p:spPr>
            <a:xfrm>
              <a:off x="0" y="-1"/>
              <a:ext cx="2939742" cy="2764593"/>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66" name="Year 4"/>
            <p:cNvSpPr txBox="1"/>
            <p:nvPr/>
          </p:nvSpPr>
          <p:spPr>
            <a:xfrm>
              <a:off x="603080" y="457765"/>
              <a:ext cx="1733581"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4</a:t>
              </a:r>
            </a:p>
          </p:txBody>
        </p:sp>
      </p:grpSp>
      <p:grpSp>
        <p:nvGrpSpPr>
          <p:cNvPr id="370" name="Group"/>
          <p:cNvGrpSpPr/>
          <p:nvPr/>
        </p:nvGrpSpPr>
        <p:grpSpPr>
          <a:xfrm>
            <a:off x="17572888" y="1389702"/>
            <a:ext cx="2939743" cy="2764595"/>
            <a:chOff x="0" y="0"/>
            <a:chExt cx="2939741" cy="2764594"/>
          </a:xfrm>
        </p:grpSpPr>
        <p:sp>
          <p:nvSpPr>
            <p:cNvPr id="368" name="Oval"/>
            <p:cNvSpPr/>
            <p:nvPr/>
          </p:nvSpPr>
          <p:spPr>
            <a:xfrm>
              <a:off x="0" y="0"/>
              <a:ext cx="2939742" cy="2764595"/>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69" name="Year 5"/>
            <p:cNvSpPr txBox="1"/>
            <p:nvPr/>
          </p:nvSpPr>
          <p:spPr>
            <a:xfrm>
              <a:off x="603079" y="457766"/>
              <a:ext cx="1733580"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5</a:t>
              </a:r>
            </a:p>
          </p:txBody>
        </p:sp>
      </p:grpSp>
      <p:grpSp>
        <p:nvGrpSpPr>
          <p:cNvPr id="373" name="Group"/>
          <p:cNvGrpSpPr/>
          <p:nvPr/>
        </p:nvGrpSpPr>
        <p:grpSpPr>
          <a:xfrm>
            <a:off x="20622767" y="10444016"/>
            <a:ext cx="2939743" cy="2764593"/>
            <a:chOff x="0" y="0"/>
            <a:chExt cx="2939741" cy="2764591"/>
          </a:xfrm>
        </p:grpSpPr>
        <p:sp>
          <p:nvSpPr>
            <p:cNvPr id="371" name="Oval"/>
            <p:cNvSpPr/>
            <p:nvPr/>
          </p:nvSpPr>
          <p:spPr>
            <a:xfrm>
              <a:off x="0" y="-1"/>
              <a:ext cx="2939742" cy="2764593"/>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72" name="Year 6"/>
            <p:cNvSpPr txBox="1"/>
            <p:nvPr/>
          </p:nvSpPr>
          <p:spPr>
            <a:xfrm>
              <a:off x="603080" y="457765"/>
              <a:ext cx="1733581"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6</a:t>
              </a:r>
            </a:p>
          </p:txBody>
        </p:sp>
      </p:grpSp>
      <p:grpSp>
        <p:nvGrpSpPr>
          <p:cNvPr id="376" name="Group"/>
          <p:cNvGrpSpPr/>
          <p:nvPr/>
        </p:nvGrpSpPr>
        <p:grpSpPr>
          <a:xfrm>
            <a:off x="476651" y="271773"/>
            <a:ext cx="23526114" cy="1079124"/>
            <a:chOff x="0" y="0"/>
            <a:chExt cx="23526112" cy="1079123"/>
          </a:xfrm>
        </p:grpSpPr>
        <p:sp>
          <p:nvSpPr>
            <p:cNvPr id="374" name="Rounded Rectangle"/>
            <p:cNvSpPr/>
            <p:nvPr/>
          </p:nvSpPr>
          <p:spPr>
            <a:xfrm>
              <a:off x="0" y="34836"/>
              <a:ext cx="23526113" cy="1044288"/>
            </a:xfrm>
            <a:prstGeom prst="roundRect">
              <a:avLst>
                <a:gd name="adj" fmla="val 35833"/>
              </a:avLst>
            </a:prstGeom>
            <a:solidFill>
              <a:srgbClr val="E3B5AF"/>
            </a:solidFill>
            <a:ln w="63500" cap="flat">
              <a:solidFill>
                <a:schemeClr val="accent5">
                  <a:lumOff val="-29866"/>
                </a:schemeClr>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sz="3900">
                  <a:latin typeface="Letter-join No-Lead 8"/>
                  <a:ea typeface="Letter-join No-Lead 8"/>
                  <a:cs typeface="Letter-join No-Lead 8"/>
                  <a:sym typeface="Letter-join No-Lead 8"/>
                </a:defRPr>
              </a:pPr>
              <a:endParaRPr/>
            </a:p>
          </p:txBody>
        </p:sp>
        <p:sp>
          <p:nvSpPr>
            <p:cNvPr id="375" name="Physical Education at Marden Vale"/>
            <p:cNvSpPr txBox="1"/>
            <p:nvPr/>
          </p:nvSpPr>
          <p:spPr>
            <a:xfrm>
              <a:off x="262217" y="0"/>
              <a:ext cx="22906263" cy="105367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sz="6000">
                  <a:latin typeface="Letter-join No-Lead 8"/>
                  <a:ea typeface="Letter-join No-Lead 8"/>
                  <a:cs typeface="Letter-join No-Lead 8"/>
                  <a:sym typeface="Letter-join No-Lead 8"/>
                </a:defRPr>
              </a:lvl1pPr>
            </a:lstStyle>
            <a:p>
              <a:r>
                <a:t>Physical Education at Marden Vale</a:t>
              </a:r>
            </a:p>
          </p:txBody>
        </p:sp>
      </p:grpSp>
      <p:sp>
        <p:nvSpPr>
          <p:cNvPr id="377" name="Fundamentals Unit 2…"/>
          <p:cNvSpPr/>
          <p:nvPr/>
        </p:nvSpPr>
        <p:spPr>
          <a:xfrm>
            <a:off x="321665" y="8029660"/>
            <a:ext cx="2832017" cy="1400797"/>
          </a:xfrm>
          <a:prstGeom prst="roundRect">
            <a:avLst>
              <a:gd name="adj" fmla="val 11643"/>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Fundamentals Unit 2</a:t>
            </a:r>
          </a:p>
          <a:p>
            <a:pPr algn="ctr" defTabSz="914400">
              <a:lnSpc>
                <a:spcPct val="100000"/>
              </a:lnSpc>
              <a:spcBef>
                <a:spcPts val="0"/>
              </a:spcBef>
              <a:defRPr sz="2000">
                <a:latin typeface="Letter-join No-Lead 8"/>
                <a:ea typeface="Letter-join No-Lead 8"/>
                <a:cs typeface="Letter-join No-Lead 8"/>
                <a:sym typeface="Letter-join No-Lead 8"/>
              </a:defRPr>
            </a:pPr>
            <a:r>
              <a:t>Introduction to PE Unit 2</a:t>
            </a:r>
          </a:p>
          <a:p>
            <a:pPr algn="ctr" defTabSz="914400">
              <a:lnSpc>
                <a:spcPct val="100000"/>
              </a:lnSpc>
              <a:spcBef>
                <a:spcPts val="0"/>
              </a:spcBef>
              <a:defRPr sz="2000">
                <a:latin typeface="Letter-join No-Lead 8"/>
                <a:ea typeface="Letter-join No-Lead 8"/>
                <a:cs typeface="Letter-join No-Lead 8"/>
                <a:sym typeface="Letter-join No-Lead 8"/>
              </a:defRPr>
            </a:pPr>
            <a:r>
              <a:t>Fundamentals Unit 1</a:t>
            </a:r>
          </a:p>
          <a:p>
            <a:pPr algn="ctr" defTabSz="914400">
              <a:lnSpc>
                <a:spcPct val="100000"/>
              </a:lnSpc>
              <a:spcBef>
                <a:spcPts val="0"/>
              </a:spcBef>
              <a:defRPr sz="2000">
                <a:latin typeface="Letter-join No-Lead 8"/>
                <a:ea typeface="Letter-join No-Lead 8"/>
                <a:cs typeface="Letter-join No-Lead 8"/>
                <a:sym typeface="Letter-join No-Lead 8"/>
              </a:defRPr>
            </a:pPr>
            <a:r>
              <a:t>Introduction to PE Unit 1</a:t>
            </a:r>
          </a:p>
        </p:txBody>
      </p:sp>
      <p:sp>
        <p:nvSpPr>
          <p:cNvPr id="378" name="Gymnastics Unit 2…"/>
          <p:cNvSpPr/>
          <p:nvPr/>
        </p:nvSpPr>
        <p:spPr>
          <a:xfrm>
            <a:off x="345018" y="4870566"/>
            <a:ext cx="2832017" cy="1419495"/>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Gymnastics Unit 2</a:t>
            </a:r>
          </a:p>
          <a:p>
            <a:pPr algn="ctr" defTabSz="914400">
              <a:lnSpc>
                <a:spcPct val="100000"/>
              </a:lnSpc>
              <a:spcBef>
                <a:spcPts val="0"/>
              </a:spcBef>
              <a:defRPr sz="2000">
                <a:latin typeface="Letter-join No-Lead 8"/>
                <a:ea typeface="Letter-join No-Lead 8"/>
                <a:cs typeface="Letter-join No-Lead 8"/>
                <a:sym typeface="Letter-join No-Lead 8"/>
              </a:defRPr>
            </a:pPr>
            <a:r>
              <a:t>Dance Unit 2</a:t>
            </a:r>
          </a:p>
          <a:p>
            <a:pPr algn="ctr" defTabSz="914400">
              <a:lnSpc>
                <a:spcPct val="100000"/>
              </a:lnSpc>
              <a:spcBef>
                <a:spcPts val="0"/>
              </a:spcBef>
              <a:defRPr sz="2000">
                <a:latin typeface="Letter-join No-Lead 8"/>
                <a:ea typeface="Letter-join No-Lead 8"/>
                <a:cs typeface="Letter-join No-Lead 8"/>
                <a:sym typeface="Letter-join No-Lead 8"/>
              </a:defRPr>
            </a:pPr>
            <a:r>
              <a:t>Gymnastics Unit 1</a:t>
            </a:r>
          </a:p>
          <a:p>
            <a:pPr algn="ctr" defTabSz="914400">
              <a:lnSpc>
                <a:spcPct val="100000"/>
              </a:lnSpc>
              <a:spcBef>
                <a:spcPts val="0"/>
              </a:spcBef>
              <a:defRPr sz="2000">
                <a:latin typeface="Letter-join No-Lead 8"/>
                <a:ea typeface="Letter-join No-Lead 8"/>
                <a:cs typeface="Letter-join No-Lead 8"/>
                <a:sym typeface="Letter-join No-Lead 8"/>
              </a:defRPr>
            </a:pPr>
            <a:r>
              <a:t>Ball skills Unit 1</a:t>
            </a:r>
          </a:p>
        </p:txBody>
      </p:sp>
      <p:sp>
        <p:nvSpPr>
          <p:cNvPr id="379" name="Ball skills Unit 2…"/>
          <p:cNvSpPr/>
          <p:nvPr/>
        </p:nvSpPr>
        <p:spPr>
          <a:xfrm>
            <a:off x="340716" y="6450113"/>
            <a:ext cx="2832018" cy="1419494"/>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Ball skills Unit 2</a:t>
            </a:r>
          </a:p>
          <a:p>
            <a:pPr algn="ctr" defTabSz="914400">
              <a:lnSpc>
                <a:spcPct val="100000"/>
              </a:lnSpc>
              <a:spcBef>
                <a:spcPts val="0"/>
              </a:spcBef>
              <a:defRPr sz="2000">
                <a:latin typeface="Letter-join No-Lead 8"/>
                <a:ea typeface="Letter-join No-Lead 8"/>
                <a:cs typeface="Letter-join No-Lead 8"/>
                <a:sym typeface="Letter-join No-Lead 8"/>
              </a:defRPr>
            </a:pPr>
            <a:r>
              <a:t>Fundamentals</a:t>
            </a:r>
          </a:p>
          <a:p>
            <a:pPr algn="ctr" defTabSz="914400">
              <a:lnSpc>
                <a:spcPct val="100000"/>
              </a:lnSpc>
              <a:spcBef>
                <a:spcPts val="0"/>
              </a:spcBef>
              <a:defRPr sz="2000">
                <a:latin typeface="Letter-join No-Lead 8"/>
                <a:ea typeface="Letter-join No-Lead 8"/>
                <a:cs typeface="Letter-join No-Lead 8"/>
                <a:sym typeface="Letter-join No-Lead 8"/>
              </a:defRPr>
            </a:pPr>
            <a:r>
              <a:t>Games Unit 1</a:t>
            </a:r>
          </a:p>
          <a:p>
            <a:pPr algn="ctr" defTabSz="914400">
              <a:lnSpc>
                <a:spcPct val="100000"/>
              </a:lnSpc>
              <a:spcBef>
                <a:spcPts val="0"/>
              </a:spcBef>
              <a:defRPr sz="2000">
                <a:latin typeface="Letter-join No-Lead 8"/>
                <a:ea typeface="Letter-join No-Lead 8"/>
                <a:cs typeface="Letter-join No-Lead 8"/>
                <a:sym typeface="Letter-join No-Lead 8"/>
              </a:defRPr>
            </a:pPr>
            <a:r>
              <a:t>Dance Unit 1</a:t>
            </a:r>
          </a:p>
        </p:txBody>
      </p:sp>
      <p:sp>
        <p:nvSpPr>
          <p:cNvPr id="380" name="Team Building…"/>
          <p:cNvSpPr/>
          <p:nvPr/>
        </p:nvSpPr>
        <p:spPr>
          <a:xfrm>
            <a:off x="3723051" y="4870566"/>
            <a:ext cx="2832018" cy="1419495"/>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Team Building</a:t>
            </a:r>
          </a:p>
          <a:p>
            <a:pPr algn="ctr" defTabSz="914400">
              <a:lnSpc>
                <a:spcPct val="100000"/>
              </a:lnSpc>
              <a:spcBef>
                <a:spcPts val="0"/>
              </a:spcBef>
              <a:defRPr sz="2000">
                <a:latin typeface="Letter-join No-Lead 8"/>
                <a:ea typeface="Letter-join No-Lead 8"/>
                <a:cs typeface="Letter-join No-Lead 8"/>
                <a:sym typeface="Letter-join No-Lead 8"/>
              </a:defRPr>
            </a:pPr>
            <a:r>
              <a:t>Fundamentals </a:t>
            </a:r>
          </a:p>
          <a:p>
            <a:pPr algn="ctr" defTabSz="914400">
              <a:lnSpc>
                <a:spcPct val="100000"/>
              </a:lnSpc>
              <a:spcBef>
                <a:spcPts val="0"/>
              </a:spcBef>
              <a:defRPr sz="2000">
                <a:latin typeface="Letter-join No-Lead 8"/>
                <a:ea typeface="Letter-join No-Lead 8"/>
                <a:cs typeface="Letter-join No-Lead 8"/>
                <a:sym typeface="Letter-join No-Lead 8"/>
              </a:defRPr>
            </a:pPr>
            <a:r>
              <a:t>Dance</a:t>
            </a:r>
          </a:p>
          <a:p>
            <a:pPr algn="ctr" defTabSz="914400">
              <a:lnSpc>
                <a:spcPct val="100000"/>
              </a:lnSpc>
              <a:spcBef>
                <a:spcPts val="0"/>
              </a:spcBef>
              <a:defRPr sz="2000">
                <a:latin typeface="Letter-join No-Lead 8"/>
                <a:ea typeface="Letter-join No-Lead 8"/>
                <a:cs typeface="Letter-join No-Lead 8"/>
                <a:sym typeface="Letter-join No-Lead 8"/>
              </a:defRPr>
            </a:pPr>
            <a:r>
              <a:t>Gymnastics</a:t>
            </a:r>
          </a:p>
        </p:txBody>
      </p:sp>
      <p:sp>
        <p:nvSpPr>
          <p:cNvPr id="381" name="Yoga…"/>
          <p:cNvSpPr/>
          <p:nvPr/>
        </p:nvSpPr>
        <p:spPr>
          <a:xfrm>
            <a:off x="3723051" y="6450113"/>
            <a:ext cx="2832018" cy="1419494"/>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Yoga</a:t>
            </a:r>
          </a:p>
          <a:p>
            <a:pPr algn="ctr" defTabSz="914400">
              <a:lnSpc>
                <a:spcPct val="100000"/>
              </a:lnSpc>
              <a:spcBef>
                <a:spcPts val="0"/>
              </a:spcBef>
              <a:defRPr sz="2000">
                <a:latin typeface="Letter-join No-Lead 8"/>
                <a:ea typeface="Letter-join No-Lead 8"/>
                <a:cs typeface="Letter-join No-Lead 8"/>
                <a:sym typeface="Letter-join No-Lead 8"/>
              </a:defRPr>
            </a:pPr>
            <a:r>
              <a:t>Fitness</a:t>
            </a:r>
          </a:p>
          <a:p>
            <a:pPr algn="ctr" defTabSz="914400">
              <a:lnSpc>
                <a:spcPct val="100000"/>
              </a:lnSpc>
              <a:spcBef>
                <a:spcPts val="0"/>
              </a:spcBef>
              <a:defRPr sz="2000">
                <a:latin typeface="Letter-join No-Lead 8"/>
                <a:ea typeface="Letter-join No-Lead 8"/>
                <a:cs typeface="Letter-join No-Lead 8"/>
                <a:sym typeface="Letter-join No-Lead 8"/>
              </a:defRPr>
            </a:pPr>
            <a:r>
              <a:t>Ball Skills</a:t>
            </a:r>
          </a:p>
          <a:p>
            <a:pPr algn="ctr" defTabSz="914400">
              <a:lnSpc>
                <a:spcPct val="100000"/>
              </a:lnSpc>
              <a:spcBef>
                <a:spcPts val="0"/>
              </a:spcBef>
              <a:defRPr sz="2000">
                <a:latin typeface="Letter-join No-Lead 8"/>
                <a:ea typeface="Letter-join No-Lead 8"/>
                <a:cs typeface="Letter-join No-Lead 8"/>
                <a:sym typeface="Letter-join No-Lead 8"/>
              </a:defRPr>
            </a:pPr>
            <a:r>
              <a:t>Dance</a:t>
            </a:r>
          </a:p>
        </p:txBody>
      </p:sp>
      <p:sp>
        <p:nvSpPr>
          <p:cNvPr id="382" name="Athletics…"/>
          <p:cNvSpPr/>
          <p:nvPr/>
        </p:nvSpPr>
        <p:spPr>
          <a:xfrm>
            <a:off x="3723051" y="8029660"/>
            <a:ext cx="2832018" cy="1400797"/>
          </a:xfrm>
          <a:prstGeom prst="roundRect">
            <a:avLst>
              <a:gd name="adj" fmla="val 11643"/>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Athletics</a:t>
            </a:r>
          </a:p>
          <a:p>
            <a:pPr algn="ctr" defTabSz="914400">
              <a:lnSpc>
                <a:spcPct val="100000"/>
              </a:lnSpc>
              <a:spcBef>
                <a:spcPts val="0"/>
              </a:spcBef>
              <a:defRPr sz="2000">
                <a:latin typeface="Letter-join No-Lead 8"/>
                <a:ea typeface="Letter-join No-Lead 8"/>
                <a:cs typeface="Letter-join No-Lead 8"/>
                <a:sym typeface="Letter-join No-Lead 8"/>
              </a:defRPr>
            </a:pPr>
            <a:r>
              <a:t>Target Games</a:t>
            </a:r>
          </a:p>
          <a:p>
            <a:pPr algn="ctr" defTabSz="914400">
              <a:lnSpc>
                <a:spcPct val="100000"/>
              </a:lnSpc>
              <a:spcBef>
                <a:spcPts val="0"/>
              </a:spcBef>
              <a:defRPr sz="2000">
                <a:latin typeface="Letter-join No-Lead 8"/>
                <a:ea typeface="Letter-join No-Lead 8"/>
                <a:cs typeface="Letter-join No-Lead 8"/>
                <a:sym typeface="Letter-join No-Lead 8"/>
              </a:defRPr>
            </a:pPr>
            <a:r>
              <a:t>Sending and Receiving </a:t>
            </a:r>
          </a:p>
          <a:p>
            <a:pPr algn="ctr" defTabSz="914400">
              <a:lnSpc>
                <a:spcPct val="100000"/>
              </a:lnSpc>
              <a:spcBef>
                <a:spcPts val="0"/>
              </a:spcBef>
              <a:defRPr sz="2000">
                <a:latin typeface="Letter-join No-Lead 8"/>
                <a:ea typeface="Letter-join No-Lead 8"/>
                <a:cs typeface="Letter-join No-Lead 8"/>
                <a:sym typeface="Letter-join No-Lead 8"/>
              </a:defRPr>
            </a:pPr>
            <a:r>
              <a:t>Invasion Games</a:t>
            </a:r>
          </a:p>
        </p:txBody>
      </p:sp>
      <p:sp>
        <p:nvSpPr>
          <p:cNvPr id="383" name="Invasion Games…"/>
          <p:cNvSpPr/>
          <p:nvPr/>
        </p:nvSpPr>
        <p:spPr>
          <a:xfrm>
            <a:off x="7101085" y="4870566"/>
            <a:ext cx="2832017" cy="1419495"/>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Invasion Games</a:t>
            </a:r>
          </a:p>
          <a:p>
            <a:pPr algn="ctr" defTabSz="914400">
              <a:lnSpc>
                <a:spcPct val="100000"/>
              </a:lnSpc>
              <a:spcBef>
                <a:spcPts val="0"/>
              </a:spcBef>
              <a:defRPr sz="2000">
                <a:latin typeface="Letter-join No-Lead 8"/>
                <a:ea typeface="Letter-join No-Lead 8"/>
                <a:cs typeface="Letter-join No-Lead 8"/>
                <a:sym typeface="Letter-join No-Lead 8"/>
              </a:defRPr>
            </a:pPr>
            <a:r>
              <a:t>Sending and Receiving</a:t>
            </a:r>
          </a:p>
          <a:p>
            <a:pPr algn="ctr" defTabSz="914400">
              <a:lnSpc>
                <a:spcPct val="100000"/>
              </a:lnSpc>
              <a:spcBef>
                <a:spcPts val="0"/>
              </a:spcBef>
              <a:defRPr sz="2000">
                <a:latin typeface="Letter-join No-Lead 8"/>
                <a:ea typeface="Letter-join No-Lead 8"/>
                <a:cs typeface="Letter-join No-Lead 8"/>
                <a:sym typeface="Letter-join No-Lead 8"/>
              </a:defRPr>
            </a:pPr>
            <a:r>
              <a:t>Target Games </a:t>
            </a:r>
          </a:p>
          <a:p>
            <a:pPr algn="ctr" defTabSz="914400">
              <a:lnSpc>
                <a:spcPct val="100000"/>
              </a:lnSpc>
              <a:spcBef>
                <a:spcPts val="0"/>
              </a:spcBef>
              <a:defRPr sz="2000">
                <a:latin typeface="Letter-join No-Lead 8"/>
                <a:ea typeface="Letter-join No-Lead 8"/>
                <a:cs typeface="Letter-join No-Lead 8"/>
                <a:sym typeface="Letter-join No-Lead 8"/>
              </a:defRPr>
            </a:pPr>
            <a:r>
              <a:t>Athletics</a:t>
            </a:r>
          </a:p>
        </p:txBody>
      </p:sp>
      <p:sp>
        <p:nvSpPr>
          <p:cNvPr id="384" name="Gymnastics…"/>
          <p:cNvSpPr/>
          <p:nvPr/>
        </p:nvSpPr>
        <p:spPr>
          <a:xfrm>
            <a:off x="7075272" y="6450113"/>
            <a:ext cx="2832017" cy="1419494"/>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Gymnastics</a:t>
            </a:r>
          </a:p>
          <a:p>
            <a:pPr algn="ctr" defTabSz="914400">
              <a:lnSpc>
                <a:spcPct val="100000"/>
              </a:lnSpc>
              <a:spcBef>
                <a:spcPts val="0"/>
              </a:spcBef>
              <a:defRPr sz="2000">
                <a:latin typeface="Letter-join No-Lead 8"/>
                <a:ea typeface="Letter-join No-Lead 8"/>
                <a:cs typeface="Letter-join No-Lead 8"/>
                <a:sym typeface="Letter-join No-Lead 8"/>
              </a:defRPr>
            </a:pPr>
            <a:r>
              <a:t>Ball Skills</a:t>
            </a:r>
          </a:p>
          <a:p>
            <a:pPr algn="ctr" defTabSz="914400">
              <a:lnSpc>
                <a:spcPct val="100000"/>
              </a:lnSpc>
              <a:spcBef>
                <a:spcPts val="0"/>
              </a:spcBef>
              <a:defRPr sz="2000">
                <a:latin typeface="Letter-join No-Lead 8"/>
                <a:ea typeface="Letter-join No-Lead 8"/>
                <a:cs typeface="Letter-join No-Lead 8"/>
                <a:sym typeface="Letter-join No-Lead 8"/>
              </a:defRPr>
            </a:pPr>
            <a:r>
              <a:t>Fitness</a:t>
            </a:r>
          </a:p>
          <a:p>
            <a:pPr algn="ctr" defTabSz="914400">
              <a:lnSpc>
                <a:spcPct val="100000"/>
              </a:lnSpc>
              <a:spcBef>
                <a:spcPts val="0"/>
              </a:spcBef>
              <a:defRPr sz="2000">
                <a:latin typeface="Letter-join No-Lead 8"/>
                <a:ea typeface="Letter-join No-Lead 8"/>
                <a:cs typeface="Letter-join No-Lead 8"/>
                <a:sym typeface="Letter-join No-Lead 8"/>
              </a:defRPr>
            </a:pPr>
            <a:r>
              <a:t>Yoga</a:t>
            </a:r>
          </a:p>
        </p:txBody>
      </p:sp>
      <p:sp>
        <p:nvSpPr>
          <p:cNvPr id="385" name="Gymnastics…"/>
          <p:cNvSpPr/>
          <p:nvPr/>
        </p:nvSpPr>
        <p:spPr>
          <a:xfrm>
            <a:off x="7010113" y="8029660"/>
            <a:ext cx="2832018" cy="1400797"/>
          </a:xfrm>
          <a:prstGeom prst="roundRect">
            <a:avLst>
              <a:gd name="adj" fmla="val 11643"/>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Gymnastics</a:t>
            </a:r>
          </a:p>
          <a:p>
            <a:pPr algn="ctr" defTabSz="914400">
              <a:lnSpc>
                <a:spcPct val="100000"/>
              </a:lnSpc>
              <a:spcBef>
                <a:spcPts val="0"/>
              </a:spcBef>
              <a:defRPr sz="2000">
                <a:latin typeface="Letter-join No-Lead 8"/>
                <a:ea typeface="Letter-join No-Lead 8"/>
                <a:cs typeface="Letter-join No-Lead 8"/>
                <a:sym typeface="Letter-join No-Lead 8"/>
              </a:defRPr>
            </a:pPr>
            <a:r>
              <a:t>Dance</a:t>
            </a:r>
          </a:p>
          <a:p>
            <a:pPr algn="ctr" defTabSz="914400">
              <a:lnSpc>
                <a:spcPct val="100000"/>
              </a:lnSpc>
              <a:spcBef>
                <a:spcPts val="0"/>
              </a:spcBef>
              <a:defRPr sz="2000">
                <a:latin typeface="Letter-join No-Lead 8"/>
                <a:ea typeface="Letter-join No-Lead 8"/>
                <a:cs typeface="Letter-join No-Lead 8"/>
                <a:sym typeface="Letter-join No-Lead 8"/>
              </a:defRPr>
            </a:pPr>
            <a:r>
              <a:t>Fundamentals</a:t>
            </a:r>
          </a:p>
          <a:p>
            <a:pPr algn="ctr" defTabSz="914400">
              <a:lnSpc>
                <a:spcPct val="100000"/>
              </a:lnSpc>
              <a:spcBef>
                <a:spcPts val="0"/>
              </a:spcBef>
              <a:defRPr sz="2000">
                <a:latin typeface="Letter-join No-Lead 8"/>
                <a:ea typeface="Letter-join No-Lead 8"/>
                <a:cs typeface="Letter-join No-Lead 8"/>
                <a:sym typeface="Letter-join No-Lead 8"/>
              </a:defRPr>
            </a:pPr>
            <a:r>
              <a:t>Team Building</a:t>
            </a:r>
          </a:p>
        </p:txBody>
      </p:sp>
      <p:sp>
        <p:nvSpPr>
          <p:cNvPr id="386" name="Fundamentals…"/>
          <p:cNvSpPr/>
          <p:nvPr/>
        </p:nvSpPr>
        <p:spPr>
          <a:xfrm>
            <a:off x="10479118" y="4870566"/>
            <a:ext cx="2832018" cy="1419495"/>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Fundamentals</a:t>
            </a:r>
          </a:p>
          <a:p>
            <a:pPr algn="ctr" defTabSz="914400">
              <a:lnSpc>
                <a:spcPct val="100000"/>
              </a:lnSpc>
              <a:spcBef>
                <a:spcPts val="0"/>
              </a:spcBef>
              <a:defRPr sz="2000">
                <a:latin typeface="Letter-join No-Lead 8"/>
                <a:ea typeface="Letter-join No-Lead 8"/>
                <a:cs typeface="Letter-join No-Lead 8"/>
                <a:sym typeface="Letter-join No-Lead 8"/>
              </a:defRPr>
            </a:pPr>
            <a:r>
              <a:t>Ball Skills</a:t>
            </a:r>
          </a:p>
          <a:p>
            <a:pPr algn="ctr" defTabSz="914400">
              <a:lnSpc>
                <a:spcPct val="100000"/>
              </a:lnSpc>
              <a:spcBef>
                <a:spcPts val="0"/>
              </a:spcBef>
              <a:defRPr sz="2000">
                <a:latin typeface="Letter-join No-Lead 8"/>
                <a:ea typeface="Letter-join No-Lead 8"/>
                <a:cs typeface="Letter-join No-Lead 8"/>
                <a:sym typeface="Letter-join No-Lead 8"/>
              </a:defRPr>
            </a:pPr>
            <a:r>
              <a:t>Yoga</a:t>
            </a:r>
          </a:p>
          <a:p>
            <a:pPr algn="ctr" defTabSz="914400">
              <a:lnSpc>
                <a:spcPct val="100000"/>
              </a:lnSpc>
              <a:spcBef>
                <a:spcPts val="0"/>
              </a:spcBef>
              <a:defRPr sz="2000">
                <a:latin typeface="Letter-join No-Lead 8"/>
                <a:ea typeface="Letter-join No-Lead 8"/>
                <a:cs typeface="Letter-join No-Lead 8"/>
                <a:sym typeface="Letter-join No-Lead 8"/>
              </a:defRPr>
            </a:pPr>
            <a:r>
              <a:t>Dodgeball</a:t>
            </a:r>
          </a:p>
        </p:txBody>
      </p:sp>
      <p:sp>
        <p:nvSpPr>
          <p:cNvPr id="387" name="Football…"/>
          <p:cNvSpPr/>
          <p:nvPr/>
        </p:nvSpPr>
        <p:spPr>
          <a:xfrm>
            <a:off x="10479118" y="6450113"/>
            <a:ext cx="2832018" cy="1419494"/>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Football</a:t>
            </a:r>
          </a:p>
          <a:p>
            <a:pPr algn="ctr" defTabSz="914400">
              <a:lnSpc>
                <a:spcPct val="100000"/>
              </a:lnSpc>
              <a:spcBef>
                <a:spcPts val="0"/>
              </a:spcBef>
              <a:defRPr sz="2000">
                <a:latin typeface="Letter-join No-Lead 8"/>
                <a:ea typeface="Letter-join No-Lead 8"/>
                <a:cs typeface="Letter-join No-Lead 8"/>
                <a:sym typeface="Letter-join No-Lead 8"/>
              </a:defRPr>
            </a:pPr>
            <a:r>
              <a:t>Dance</a:t>
            </a:r>
          </a:p>
          <a:p>
            <a:pPr algn="ctr" defTabSz="914400">
              <a:lnSpc>
                <a:spcPct val="100000"/>
              </a:lnSpc>
              <a:spcBef>
                <a:spcPts val="0"/>
              </a:spcBef>
              <a:defRPr sz="2000">
                <a:latin typeface="Letter-join No-Lead 8"/>
                <a:ea typeface="Letter-join No-Lead 8"/>
                <a:cs typeface="Letter-join No-Lead 8"/>
                <a:sym typeface="Letter-join No-Lead 8"/>
              </a:defRPr>
            </a:pPr>
            <a:r>
              <a:t>Gymnastics </a:t>
            </a:r>
          </a:p>
          <a:p>
            <a:pPr algn="ctr" defTabSz="914400">
              <a:lnSpc>
                <a:spcPct val="100000"/>
              </a:lnSpc>
              <a:spcBef>
                <a:spcPts val="0"/>
              </a:spcBef>
              <a:defRPr sz="2000">
                <a:latin typeface="Letter-join No-Lead 8"/>
                <a:ea typeface="Letter-join No-Lead 8"/>
                <a:cs typeface="Letter-join No-Lead 8"/>
                <a:sym typeface="Letter-join No-Lead 8"/>
              </a:defRPr>
            </a:pPr>
            <a:r>
              <a:t>Cricket - Chance To Shine</a:t>
            </a:r>
          </a:p>
        </p:txBody>
      </p:sp>
      <p:sp>
        <p:nvSpPr>
          <p:cNvPr id="388" name="Athletics…"/>
          <p:cNvSpPr/>
          <p:nvPr/>
        </p:nvSpPr>
        <p:spPr>
          <a:xfrm>
            <a:off x="10535196" y="8029660"/>
            <a:ext cx="2832018" cy="1400797"/>
          </a:xfrm>
          <a:prstGeom prst="roundRect">
            <a:avLst>
              <a:gd name="adj" fmla="val 11643"/>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Athletics</a:t>
            </a:r>
          </a:p>
          <a:p>
            <a:pPr algn="ctr" defTabSz="914400">
              <a:lnSpc>
                <a:spcPct val="100000"/>
              </a:lnSpc>
              <a:spcBef>
                <a:spcPts val="0"/>
              </a:spcBef>
              <a:defRPr sz="2000">
                <a:latin typeface="Letter-join No-Lead 8"/>
                <a:ea typeface="Letter-join No-Lead 8"/>
                <a:cs typeface="Letter-join No-Lead 8"/>
                <a:sym typeface="Letter-join No-Lead 8"/>
              </a:defRPr>
            </a:pPr>
            <a:r>
              <a:t>Basketball</a:t>
            </a:r>
          </a:p>
          <a:p>
            <a:pPr algn="ctr" defTabSz="914400">
              <a:lnSpc>
                <a:spcPct val="100000"/>
              </a:lnSpc>
              <a:spcBef>
                <a:spcPts val="0"/>
              </a:spcBef>
              <a:defRPr sz="2000">
                <a:latin typeface="Letter-join No-Lead 8"/>
                <a:ea typeface="Letter-join No-Lead 8"/>
                <a:cs typeface="Letter-join No-Lead 8"/>
                <a:sym typeface="Letter-join No-Lead 8"/>
              </a:defRPr>
            </a:pPr>
            <a:r>
              <a:t>Rounders</a:t>
            </a:r>
          </a:p>
          <a:p>
            <a:pPr algn="ctr" defTabSz="914400">
              <a:lnSpc>
                <a:spcPct val="100000"/>
              </a:lnSpc>
              <a:spcBef>
                <a:spcPts val="0"/>
              </a:spcBef>
              <a:defRPr sz="2000">
                <a:latin typeface="Letter-join No-Lead 8"/>
                <a:ea typeface="Letter-join No-Lead 8"/>
                <a:cs typeface="Letter-join No-Lead 8"/>
                <a:sym typeface="Letter-join No-Lead 8"/>
              </a:defRPr>
            </a:pPr>
            <a:r>
              <a:t>Golf</a:t>
            </a:r>
          </a:p>
        </p:txBody>
      </p:sp>
      <p:sp>
        <p:nvSpPr>
          <p:cNvPr id="389" name="Golf…"/>
          <p:cNvSpPr/>
          <p:nvPr/>
        </p:nvSpPr>
        <p:spPr>
          <a:xfrm>
            <a:off x="13931210" y="4870566"/>
            <a:ext cx="2832017" cy="1419495"/>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Golf</a:t>
            </a:r>
          </a:p>
          <a:p>
            <a:pPr algn="ctr" defTabSz="914400">
              <a:lnSpc>
                <a:spcPct val="100000"/>
              </a:lnSpc>
              <a:spcBef>
                <a:spcPts val="0"/>
              </a:spcBef>
              <a:defRPr sz="2000">
                <a:latin typeface="Letter-join No-Lead 8"/>
                <a:ea typeface="Letter-join No-Lead 8"/>
                <a:cs typeface="Letter-join No-Lead 8"/>
                <a:sym typeface="Letter-join No-Lead 8"/>
              </a:defRPr>
            </a:pPr>
            <a:r>
              <a:t>Rounders</a:t>
            </a:r>
          </a:p>
          <a:p>
            <a:pPr algn="ctr" defTabSz="914400">
              <a:lnSpc>
                <a:spcPct val="100000"/>
              </a:lnSpc>
              <a:spcBef>
                <a:spcPts val="0"/>
              </a:spcBef>
              <a:defRPr sz="2000">
                <a:latin typeface="Letter-join No-Lead 8"/>
                <a:ea typeface="Letter-join No-Lead 8"/>
                <a:cs typeface="Letter-join No-Lead 8"/>
                <a:sym typeface="Letter-join No-Lead 8"/>
              </a:defRPr>
            </a:pPr>
            <a:r>
              <a:t>Basketball</a:t>
            </a:r>
          </a:p>
          <a:p>
            <a:pPr algn="ctr" defTabSz="914400">
              <a:lnSpc>
                <a:spcPct val="100000"/>
              </a:lnSpc>
              <a:spcBef>
                <a:spcPts val="0"/>
              </a:spcBef>
              <a:defRPr sz="2000">
                <a:latin typeface="Letter-join No-Lead 8"/>
                <a:ea typeface="Letter-join No-Lead 8"/>
                <a:cs typeface="Letter-join No-Lead 8"/>
                <a:sym typeface="Letter-join No-Lead 8"/>
              </a:defRPr>
            </a:pPr>
            <a:r>
              <a:t>Athletics</a:t>
            </a:r>
          </a:p>
        </p:txBody>
      </p:sp>
      <p:sp>
        <p:nvSpPr>
          <p:cNvPr id="390" name="Cricket  Chance to Shine…"/>
          <p:cNvSpPr/>
          <p:nvPr/>
        </p:nvSpPr>
        <p:spPr>
          <a:xfrm>
            <a:off x="13931210" y="6450113"/>
            <a:ext cx="2832017" cy="1419494"/>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Cricket  Chance to Shine</a:t>
            </a:r>
          </a:p>
          <a:p>
            <a:pPr algn="ctr" defTabSz="914400">
              <a:lnSpc>
                <a:spcPct val="100000"/>
              </a:lnSpc>
              <a:spcBef>
                <a:spcPts val="0"/>
              </a:spcBef>
              <a:defRPr sz="2000">
                <a:latin typeface="Letter-join No-Lead 8"/>
                <a:ea typeface="Letter-join No-Lead 8"/>
                <a:cs typeface="Letter-join No-Lead 8"/>
                <a:sym typeface="Letter-join No-Lead 8"/>
              </a:defRPr>
            </a:pPr>
            <a:r>
              <a:t>Gymnastics</a:t>
            </a:r>
          </a:p>
          <a:p>
            <a:pPr algn="ctr" defTabSz="914400">
              <a:lnSpc>
                <a:spcPct val="100000"/>
              </a:lnSpc>
              <a:spcBef>
                <a:spcPts val="0"/>
              </a:spcBef>
              <a:defRPr sz="2000">
                <a:latin typeface="Letter-join No-Lead 8"/>
                <a:ea typeface="Letter-join No-Lead 8"/>
                <a:cs typeface="Letter-join No-Lead 8"/>
                <a:sym typeface="Letter-join No-Lead 8"/>
              </a:defRPr>
            </a:pPr>
            <a:r>
              <a:t>Dance</a:t>
            </a:r>
          </a:p>
          <a:p>
            <a:pPr algn="ctr" defTabSz="914400">
              <a:lnSpc>
                <a:spcPct val="100000"/>
              </a:lnSpc>
              <a:spcBef>
                <a:spcPts val="0"/>
              </a:spcBef>
              <a:defRPr sz="2000">
                <a:latin typeface="Letter-join No-Lead 8"/>
                <a:ea typeface="Letter-join No-Lead 8"/>
                <a:cs typeface="Letter-join No-Lead 8"/>
                <a:sym typeface="Letter-join No-Lead 8"/>
              </a:defRPr>
            </a:pPr>
            <a:r>
              <a:t>Football</a:t>
            </a:r>
          </a:p>
        </p:txBody>
      </p:sp>
      <p:sp>
        <p:nvSpPr>
          <p:cNvPr id="391" name="Handball…"/>
          <p:cNvSpPr/>
          <p:nvPr/>
        </p:nvSpPr>
        <p:spPr>
          <a:xfrm>
            <a:off x="13945954" y="8029660"/>
            <a:ext cx="2832018" cy="1400797"/>
          </a:xfrm>
          <a:prstGeom prst="roundRect">
            <a:avLst>
              <a:gd name="adj" fmla="val 11643"/>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Handball</a:t>
            </a:r>
          </a:p>
          <a:p>
            <a:pPr algn="ctr" defTabSz="914400">
              <a:lnSpc>
                <a:spcPct val="100000"/>
              </a:lnSpc>
              <a:spcBef>
                <a:spcPts val="0"/>
              </a:spcBef>
              <a:defRPr sz="2000">
                <a:latin typeface="Letter-join No-Lead 8"/>
                <a:ea typeface="Letter-join No-Lead 8"/>
                <a:cs typeface="Letter-join No-Lead 8"/>
                <a:sym typeface="Letter-join No-Lead 8"/>
              </a:defRPr>
            </a:pPr>
            <a:r>
              <a:t>Orienteering</a:t>
            </a:r>
          </a:p>
          <a:p>
            <a:pPr algn="ctr" defTabSz="914400">
              <a:lnSpc>
                <a:spcPct val="100000"/>
              </a:lnSpc>
              <a:spcBef>
                <a:spcPts val="0"/>
              </a:spcBef>
              <a:defRPr sz="2000">
                <a:latin typeface="Letter-join No-Lead 8"/>
                <a:ea typeface="Letter-join No-Lead 8"/>
                <a:cs typeface="Letter-join No-Lead 8"/>
                <a:sym typeface="Letter-join No-Lead 8"/>
              </a:defRPr>
            </a:pPr>
            <a:r>
              <a:t>Tag Rugby </a:t>
            </a:r>
          </a:p>
          <a:p>
            <a:pPr algn="ctr" defTabSz="914400">
              <a:lnSpc>
                <a:spcPct val="100000"/>
              </a:lnSpc>
              <a:spcBef>
                <a:spcPts val="0"/>
              </a:spcBef>
              <a:defRPr sz="2000">
                <a:latin typeface="Letter-join No-Lead 8"/>
                <a:ea typeface="Letter-join No-Lead 8"/>
                <a:cs typeface="Letter-join No-Lead 8"/>
                <a:sym typeface="Letter-join No-Lead 8"/>
              </a:defRPr>
            </a:pPr>
            <a:r>
              <a:t>Fitness</a:t>
            </a:r>
          </a:p>
        </p:txBody>
      </p:sp>
      <p:sp>
        <p:nvSpPr>
          <p:cNvPr id="392" name="Swimming…"/>
          <p:cNvSpPr/>
          <p:nvPr/>
        </p:nvSpPr>
        <p:spPr>
          <a:xfrm>
            <a:off x="17383300" y="4870566"/>
            <a:ext cx="2832017" cy="1419495"/>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Swimming</a:t>
            </a:r>
          </a:p>
          <a:p>
            <a:pPr algn="ctr" defTabSz="914400">
              <a:lnSpc>
                <a:spcPct val="100000"/>
              </a:lnSpc>
              <a:spcBef>
                <a:spcPts val="0"/>
              </a:spcBef>
              <a:defRPr sz="2000">
                <a:latin typeface="Letter-join No-Lead 8"/>
                <a:ea typeface="Letter-join No-Lead 8"/>
                <a:cs typeface="Letter-join No-Lead 8"/>
                <a:sym typeface="Letter-join No-Lead 8"/>
              </a:defRPr>
            </a:pPr>
            <a:r>
              <a:t>Badminton</a:t>
            </a:r>
          </a:p>
          <a:p>
            <a:pPr algn="ctr" defTabSz="914400">
              <a:lnSpc>
                <a:spcPct val="100000"/>
              </a:lnSpc>
              <a:spcBef>
                <a:spcPts val="0"/>
              </a:spcBef>
              <a:defRPr sz="2000">
                <a:latin typeface="Letter-join No-Lead 8"/>
                <a:ea typeface="Letter-join No-Lead 8"/>
                <a:cs typeface="Letter-join No-Lead 8"/>
                <a:sym typeface="Letter-join No-Lead 8"/>
              </a:defRPr>
            </a:pPr>
            <a:r>
              <a:t>Yoga</a:t>
            </a:r>
          </a:p>
          <a:p>
            <a:pPr algn="ctr" defTabSz="914400">
              <a:lnSpc>
                <a:spcPct val="100000"/>
              </a:lnSpc>
              <a:spcBef>
                <a:spcPts val="0"/>
              </a:spcBef>
              <a:defRPr sz="2000">
                <a:latin typeface="Letter-join No-Lead 8"/>
                <a:ea typeface="Letter-join No-Lead 8"/>
                <a:cs typeface="Letter-join No-Lead 8"/>
                <a:sym typeface="Letter-join No-Lead 8"/>
              </a:defRPr>
            </a:pPr>
            <a:r>
              <a:t>Dodgeball</a:t>
            </a:r>
          </a:p>
        </p:txBody>
      </p:sp>
      <p:sp>
        <p:nvSpPr>
          <p:cNvPr id="393" name="Swimming…"/>
          <p:cNvSpPr/>
          <p:nvPr/>
        </p:nvSpPr>
        <p:spPr>
          <a:xfrm>
            <a:off x="20617519" y="4870565"/>
            <a:ext cx="2832018" cy="1419495"/>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Swimming</a:t>
            </a:r>
          </a:p>
          <a:p>
            <a:pPr algn="ctr" defTabSz="914400">
              <a:lnSpc>
                <a:spcPct val="100000"/>
              </a:lnSpc>
              <a:spcBef>
                <a:spcPts val="0"/>
              </a:spcBef>
              <a:defRPr sz="2000">
                <a:latin typeface="Letter-join No-Lead 8"/>
                <a:ea typeface="Letter-join No-Lead 8"/>
                <a:cs typeface="Letter-join No-Lead 8"/>
                <a:sym typeface="Letter-join No-Lead 8"/>
              </a:defRPr>
            </a:pPr>
            <a:r>
              <a:t>Tennis</a:t>
            </a:r>
          </a:p>
          <a:p>
            <a:pPr algn="ctr" defTabSz="914400">
              <a:lnSpc>
                <a:spcPct val="100000"/>
              </a:lnSpc>
              <a:spcBef>
                <a:spcPts val="0"/>
              </a:spcBef>
              <a:defRPr sz="2000">
                <a:latin typeface="Letter-join No-Lead 8"/>
                <a:ea typeface="Letter-join No-Lead 8"/>
                <a:cs typeface="Letter-join No-Lead 8"/>
                <a:sym typeface="Letter-join No-Lead 8"/>
              </a:defRPr>
            </a:pPr>
            <a:r>
              <a:t>Athletics</a:t>
            </a:r>
          </a:p>
          <a:p>
            <a:pPr algn="ctr" defTabSz="914400">
              <a:lnSpc>
                <a:spcPct val="100000"/>
              </a:lnSpc>
              <a:spcBef>
                <a:spcPts val="0"/>
              </a:spcBef>
              <a:defRPr sz="2000">
                <a:latin typeface="Letter-join No-Lead 8"/>
                <a:ea typeface="Letter-join No-Lead 8"/>
                <a:cs typeface="Letter-join No-Lead 8"/>
                <a:sym typeface="Letter-join No-Lead 8"/>
              </a:defRPr>
            </a:pPr>
            <a:r>
              <a:t>Netballl</a:t>
            </a:r>
          </a:p>
        </p:txBody>
      </p:sp>
      <p:sp>
        <p:nvSpPr>
          <p:cNvPr id="394" name="Hockey…"/>
          <p:cNvSpPr/>
          <p:nvPr/>
        </p:nvSpPr>
        <p:spPr>
          <a:xfrm>
            <a:off x="17383300" y="6450113"/>
            <a:ext cx="2832017" cy="1419494"/>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Hockey</a:t>
            </a:r>
          </a:p>
          <a:p>
            <a:pPr algn="ctr" defTabSz="914400">
              <a:lnSpc>
                <a:spcPct val="100000"/>
              </a:lnSpc>
              <a:spcBef>
                <a:spcPts val="0"/>
              </a:spcBef>
              <a:defRPr sz="2000">
                <a:latin typeface="Letter-join No-Lead 8"/>
                <a:ea typeface="Letter-join No-Lead 8"/>
                <a:cs typeface="Letter-join No-Lead 8"/>
                <a:sym typeface="Letter-join No-Lead 8"/>
              </a:defRPr>
            </a:pPr>
            <a:r>
              <a:t>Dance</a:t>
            </a:r>
          </a:p>
          <a:p>
            <a:pPr algn="ctr" defTabSz="914400">
              <a:lnSpc>
                <a:spcPct val="100000"/>
              </a:lnSpc>
              <a:spcBef>
                <a:spcPts val="0"/>
              </a:spcBef>
              <a:defRPr sz="2000">
                <a:latin typeface="Letter-join No-Lead 8"/>
                <a:ea typeface="Letter-join No-Lead 8"/>
                <a:cs typeface="Letter-join No-Lead 8"/>
                <a:sym typeface="Letter-join No-Lead 8"/>
              </a:defRPr>
            </a:pPr>
            <a:r>
              <a:t>Gymnastics </a:t>
            </a:r>
          </a:p>
          <a:p>
            <a:pPr algn="ctr" defTabSz="914400">
              <a:lnSpc>
                <a:spcPct val="100000"/>
              </a:lnSpc>
              <a:spcBef>
                <a:spcPts val="0"/>
              </a:spcBef>
              <a:defRPr sz="2000">
                <a:latin typeface="Letter-join No-Lead 8"/>
                <a:ea typeface="Letter-join No-Lead 8"/>
                <a:cs typeface="Letter-join No-Lead 8"/>
                <a:sym typeface="Letter-join No-Lead 8"/>
              </a:defRPr>
            </a:pPr>
            <a:r>
              <a:t>Cricket - Chance to Shine</a:t>
            </a:r>
          </a:p>
        </p:txBody>
      </p:sp>
      <p:sp>
        <p:nvSpPr>
          <p:cNvPr id="395" name="Cricket - Chance to Shine…"/>
          <p:cNvSpPr/>
          <p:nvPr/>
        </p:nvSpPr>
        <p:spPr>
          <a:xfrm>
            <a:off x="20676629" y="6450113"/>
            <a:ext cx="2832018" cy="1419494"/>
          </a:xfrm>
          <a:prstGeom prst="roundRect">
            <a:avLst>
              <a:gd name="adj" fmla="val 11490"/>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Cricket - Chance to Shine </a:t>
            </a:r>
          </a:p>
          <a:p>
            <a:pPr algn="ctr" defTabSz="914400">
              <a:lnSpc>
                <a:spcPct val="100000"/>
              </a:lnSpc>
              <a:spcBef>
                <a:spcPts val="0"/>
              </a:spcBef>
              <a:defRPr sz="2000">
                <a:latin typeface="Letter-join No-Lead 8"/>
                <a:ea typeface="Letter-join No-Lead 8"/>
                <a:cs typeface="Letter-join No-Lead 8"/>
                <a:sym typeface="Letter-join No-Lead 8"/>
              </a:defRPr>
            </a:pPr>
            <a:r>
              <a:t>Volleyball</a:t>
            </a:r>
          </a:p>
          <a:p>
            <a:pPr algn="ctr" defTabSz="914400">
              <a:lnSpc>
                <a:spcPct val="100000"/>
              </a:lnSpc>
              <a:spcBef>
                <a:spcPts val="0"/>
              </a:spcBef>
              <a:defRPr sz="2000">
                <a:latin typeface="Letter-join No-Lead 8"/>
                <a:ea typeface="Letter-join No-Lead 8"/>
                <a:cs typeface="Letter-join No-Lead 8"/>
                <a:sym typeface="Letter-join No-Lead 8"/>
              </a:defRPr>
            </a:pPr>
            <a:r>
              <a:t>Gymnastics </a:t>
            </a:r>
          </a:p>
          <a:p>
            <a:pPr algn="ctr" defTabSz="914400">
              <a:lnSpc>
                <a:spcPct val="100000"/>
              </a:lnSpc>
              <a:spcBef>
                <a:spcPts val="0"/>
              </a:spcBef>
              <a:defRPr sz="2000">
                <a:latin typeface="Letter-join No-Lead 8"/>
                <a:ea typeface="Letter-join No-Lead 8"/>
                <a:cs typeface="Letter-join No-Lead 8"/>
                <a:sym typeface="Letter-join No-Lead 8"/>
              </a:defRPr>
            </a:pPr>
            <a:r>
              <a:t>Hockey</a:t>
            </a:r>
          </a:p>
        </p:txBody>
      </p:sp>
      <p:sp>
        <p:nvSpPr>
          <p:cNvPr id="396" name="Athletics…"/>
          <p:cNvSpPr/>
          <p:nvPr/>
        </p:nvSpPr>
        <p:spPr>
          <a:xfrm>
            <a:off x="17347341" y="8029660"/>
            <a:ext cx="2832017" cy="1400797"/>
          </a:xfrm>
          <a:prstGeom prst="roundRect">
            <a:avLst>
              <a:gd name="adj" fmla="val 11643"/>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Athletics</a:t>
            </a:r>
          </a:p>
          <a:p>
            <a:pPr algn="ctr" defTabSz="914400">
              <a:lnSpc>
                <a:spcPct val="100000"/>
              </a:lnSpc>
              <a:spcBef>
                <a:spcPts val="0"/>
              </a:spcBef>
              <a:defRPr sz="2000">
                <a:latin typeface="Letter-join No-Lead 8"/>
                <a:ea typeface="Letter-join No-Lead 8"/>
                <a:cs typeface="Letter-join No-Lead 8"/>
                <a:sym typeface="Letter-join No-Lead 8"/>
              </a:defRPr>
            </a:pPr>
            <a:r>
              <a:t>Dance</a:t>
            </a:r>
          </a:p>
          <a:p>
            <a:pPr algn="ctr" defTabSz="914400">
              <a:lnSpc>
                <a:spcPct val="100000"/>
              </a:lnSpc>
              <a:spcBef>
                <a:spcPts val="0"/>
              </a:spcBef>
              <a:defRPr sz="2000">
                <a:latin typeface="Letter-join No-Lead 8"/>
                <a:ea typeface="Letter-join No-Lead 8"/>
                <a:cs typeface="Letter-join No-Lead 8"/>
                <a:sym typeface="Letter-join No-Lead 8"/>
              </a:defRPr>
            </a:pPr>
            <a:r>
              <a:t>Rounders</a:t>
            </a:r>
          </a:p>
          <a:p>
            <a:pPr algn="ctr" defTabSz="914400">
              <a:lnSpc>
                <a:spcPct val="100000"/>
              </a:lnSpc>
              <a:spcBef>
                <a:spcPts val="0"/>
              </a:spcBef>
              <a:defRPr sz="2000">
                <a:latin typeface="Letter-join No-Lead 8"/>
                <a:ea typeface="Letter-join No-Lead 8"/>
                <a:cs typeface="Letter-join No-Lead 8"/>
                <a:sym typeface="Letter-join No-Lead 8"/>
              </a:defRPr>
            </a:pPr>
            <a:r>
              <a:t>Netball</a:t>
            </a:r>
          </a:p>
        </p:txBody>
      </p:sp>
      <p:sp>
        <p:nvSpPr>
          <p:cNvPr id="397" name="Dance…"/>
          <p:cNvSpPr/>
          <p:nvPr/>
        </p:nvSpPr>
        <p:spPr>
          <a:xfrm>
            <a:off x="20748727" y="8029660"/>
            <a:ext cx="2832017" cy="1400797"/>
          </a:xfrm>
          <a:prstGeom prst="roundRect">
            <a:avLst>
              <a:gd name="adj" fmla="val 11643"/>
            </a:avLst>
          </a:prstGeom>
          <a:solidFill>
            <a:srgbClr val="DBB7B0"/>
          </a:solidFill>
          <a:ln w="38100">
            <a:solidFill>
              <a:schemeClr val="accent5">
                <a:lumOff val="-2986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914400">
              <a:lnSpc>
                <a:spcPct val="100000"/>
              </a:lnSpc>
              <a:spcBef>
                <a:spcPts val="0"/>
              </a:spcBef>
              <a:defRPr sz="2000">
                <a:latin typeface="Letter-join No-Lead 8"/>
                <a:ea typeface="Letter-join No-Lead 8"/>
                <a:cs typeface="Letter-join No-Lead 8"/>
                <a:sym typeface="Letter-join No-Lead 8"/>
              </a:defRPr>
            </a:pPr>
            <a:r>
              <a:t>Dance</a:t>
            </a:r>
          </a:p>
          <a:p>
            <a:pPr algn="ctr" defTabSz="914400">
              <a:lnSpc>
                <a:spcPct val="100000"/>
              </a:lnSpc>
              <a:spcBef>
                <a:spcPts val="0"/>
              </a:spcBef>
              <a:defRPr sz="2000">
                <a:latin typeface="Letter-join No-Lead 8"/>
                <a:ea typeface="Letter-join No-Lead 8"/>
                <a:cs typeface="Letter-join No-Lead 8"/>
                <a:sym typeface="Letter-join No-Lead 8"/>
              </a:defRPr>
            </a:pPr>
            <a:r>
              <a:t>Orienteering</a:t>
            </a:r>
          </a:p>
          <a:p>
            <a:pPr algn="ctr" defTabSz="914400">
              <a:lnSpc>
                <a:spcPct val="100000"/>
              </a:lnSpc>
              <a:spcBef>
                <a:spcPts val="0"/>
              </a:spcBef>
              <a:defRPr sz="2000">
                <a:latin typeface="Letter-join No-Lead 8"/>
                <a:ea typeface="Letter-join No-Lead 8"/>
                <a:cs typeface="Letter-join No-Lead 8"/>
                <a:sym typeface="Letter-join No-Lead 8"/>
              </a:defRPr>
            </a:pPr>
            <a:r>
              <a:t>Fitness</a:t>
            </a:r>
          </a:p>
          <a:p>
            <a:pPr algn="ctr" defTabSz="914400">
              <a:lnSpc>
                <a:spcPct val="100000"/>
              </a:lnSpc>
              <a:spcBef>
                <a:spcPts val="0"/>
              </a:spcBef>
              <a:defRPr sz="2000">
                <a:latin typeface="Letter-join No-Lead 8"/>
                <a:ea typeface="Letter-join No-Lead 8"/>
                <a:cs typeface="Letter-join No-Lead 8"/>
                <a:sym typeface="Letter-join No-Lead 8"/>
              </a:defRPr>
            </a:pPr>
            <a:r>
              <a:t>Tag Rugby</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 name="Rounded Rectangle"/>
          <p:cNvSpPr/>
          <p:nvPr/>
        </p:nvSpPr>
        <p:spPr>
          <a:xfrm>
            <a:off x="7303490" y="2260632"/>
            <a:ext cx="3005728" cy="10313084"/>
          </a:xfrm>
          <a:prstGeom prst="roundRect">
            <a:avLst>
              <a:gd name="adj" fmla="val 9674"/>
            </a:avLst>
          </a:prstGeom>
          <a:solidFill>
            <a:srgbClr val="ECD3CB"/>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grpSp>
        <p:nvGrpSpPr>
          <p:cNvPr id="402" name="National Curriculum"/>
          <p:cNvGrpSpPr/>
          <p:nvPr/>
        </p:nvGrpSpPr>
        <p:grpSpPr>
          <a:xfrm>
            <a:off x="648434" y="535545"/>
            <a:ext cx="23087132" cy="1331355"/>
            <a:chOff x="0" y="0"/>
            <a:chExt cx="23087131" cy="1331354"/>
          </a:xfrm>
        </p:grpSpPr>
        <p:sp>
          <p:nvSpPr>
            <p:cNvPr id="400" name="Rounded Rectangle"/>
            <p:cNvSpPr/>
            <p:nvPr/>
          </p:nvSpPr>
          <p:spPr>
            <a:xfrm>
              <a:off x="0" y="0"/>
              <a:ext cx="23087132" cy="1331355"/>
            </a:xfrm>
            <a:prstGeom prst="roundRect">
              <a:avLst>
                <a:gd name="adj" fmla="val 10367"/>
              </a:avLst>
            </a:prstGeom>
            <a:solidFill>
              <a:srgbClr val="E3B5AF"/>
            </a:solidFill>
            <a:ln w="127000" cap="flat">
              <a:solidFill>
                <a:srgbClr val="B51600"/>
              </a:solidFill>
              <a:prstDash val="solid"/>
              <a:miter lim="400000"/>
            </a:ln>
            <a:effectLst/>
          </p:spPr>
          <p:txBody>
            <a:bodyPr wrap="square" lIns="91439" tIns="91439" rIns="91439" bIns="91439" numCol="1" anchor="ctr">
              <a:noAutofit/>
            </a:bodyPr>
            <a:lstStyle/>
            <a:p>
              <a:pPr algn="ctr" defTabSz="825500">
                <a:lnSpc>
                  <a:spcPct val="100000"/>
                </a:lnSpc>
                <a:spcBef>
                  <a:spcPts val="0"/>
                </a:spcBef>
                <a:defRPr sz="3800">
                  <a:latin typeface="Letter-join No-Lead 8"/>
                  <a:ea typeface="Letter-join No-Lead 8"/>
                  <a:cs typeface="Letter-join No-Lead 8"/>
                  <a:sym typeface="Letter-join No-Lead 8"/>
                </a:defRPr>
              </a:pPr>
              <a:endParaRPr/>
            </a:p>
          </p:txBody>
        </p:sp>
        <p:sp>
          <p:nvSpPr>
            <p:cNvPr id="401" name="Our second order concepts shape the questions we ask"/>
            <p:cNvSpPr txBox="1"/>
            <p:nvPr/>
          </p:nvSpPr>
          <p:spPr>
            <a:xfrm>
              <a:off x="103925" y="329127"/>
              <a:ext cx="22879282" cy="6731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ctr" defTabSz="825500">
                <a:lnSpc>
                  <a:spcPct val="100000"/>
                </a:lnSpc>
                <a:spcBef>
                  <a:spcPts val="0"/>
                </a:spcBef>
                <a:defRPr sz="3800">
                  <a:latin typeface="Letter-join No-Lead 8"/>
                  <a:ea typeface="Letter-join No-Lead 8"/>
                  <a:cs typeface="Letter-join No-Lead 8"/>
                  <a:sym typeface="Letter-join No-Lead 8"/>
                </a:defRPr>
              </a:lvl1pPr>
            </a:lstStyle>
            <a:p>
              <a:r>
                <a:t>Our second order concepts shape the questions we ask</a:t>
              </a:r>
            </a:p>
          </p:txBody>
        </p:sp>
      </p:grpSp>
      <p:sp>
        <p:nvSpPr>
          <p:cNvPr id="403" name="Rounded Rectangle"/>
          <p:cNvSpPr/>
          <p:nvPr/>
        </p:nvSpPr>
        <p:spPr>
          <a:xfrm>
            <a:off x="3949833" y="2260632"/>
            <a:ext cx="3005728" cy="10313084"/>
          </a:xfrm>
          <a:prstGeom prst="roundRect">
            <a:avLst>
              <a:gd name="adj" fmla="val 9674"/>
            </a:avLst>
          </a:prstGeom>
          <a:solidFill>
            <a:srgbClr val="ECD4CA"/>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04" name="Rounded Rectangle"/>
          <p:cNvSpPr/>
          <p:nvPr/>
        </p:nvSpPr>
        <p:spPr>
          <a:xfrm>
            <a:off x="17365595" y="2260632"/>
            <a:ext cx="3005728" cy="10313084"/>
          </a:xfrm>
          <a:prstGeom prst="roundRect">
            <a:avLst>
              <a:gd name="adj" fmla="val 9674"/>
            </a:avLst>
          </a:prstGeom>
          <a:solidFill>
            <a:srgbClr val="ECD3CB"/>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05" name="Rounded Rectangle"/>
          <p:cNvSpPr/>
          <p:nvPr/>
        </p:nvSpPr>
        <p:spPr>
          <a:xfrm>
            <a:off x="14048838" y="2273332"/>
            <a:ext cx="3005728" cy="10313084"/>
          </a:xfrm>
          <a:prstGeom prst="roundRect">
            <a:avLst>
              <a:gd name="adj" fmla="val 9674"/>
            </a:avLst>
          </a:prstGeom>
          <a:solidFill>
            <a:srgbClr val="ECD3CB"/>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06" name="Rounded Rectangle"/>
          <p:cNvSpPr/>
          <p:nvPr/>
        </p:nvSpPr>
        <p:spPr>
          <a:xfrm>
            <a:off x="10680000" y="2260632"/>
            <a:ext cx="3005727" cy="10313084"/>
          </a:xfrm>
          <a:prstGeom prst="roundRect">
            <a:avLst>
              <a:gd name="adj" fmla="val 9674"/>
            </a:avLst>
          </a:prstGeom>
          <a:solidFill>
            <a:srgbClr val="ECD3CB"/>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07" name="Performance…"/>
          <p:cNvSpPr txBox="1"/>
          <p:nvPr/>
        </p:nvSpPr>
        <p:spPr>
          <a:xfrm>
            <a:off x="10940253" y="2436279"/>
            <a:ext cx="2485220" cy="66781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Performance</a:t>
            </a:r>
          </a:p>
          <a:p>
            <a:pPr algn="ctr" defTabSz="825500">
              <a:lnSpc>
                <a:spcPct val="100000"/>
              </a:lnSpc>
              <a:spcBef>
                <a:spcPts val="0"/>
              </a:spcBef>
              <a:defRPr sz="3500">
                <a:latin typeface="Letter-join No-Lead 8"/>
                <a:ea typeface="Letter-join No-Lead 8"/>
                <a:cs typeface="Letter-join No-Lead 8"/>
                <a:sym typeface="Letter-join No-Lead 8"/>
              </a:defRPr>
            </a:pPr>
            <a:endParaRPr/>
          </a:p>
          <a:p>
            <a:pPr algn="ctr" defTabSz="825500">
              <a:lnSpc>
                <a:spcPct val="100000"/>
              </a:lnSpc>
              <a:spcBef>
                <a:spcPts val="0"/>
              </a:spcBef>
              <a:defRPr sz="3500">
                <a:latin typeface="Letter-join No-Lead 8"/>
                <a:ea typeface="Letter-join No-Lead 8"/>
                <a:cs typeface="Letter-join No-Lead 8"/>
                <a:sym typeface="Letter-join No-Lead 8"/>
              </a:defRPr>
            </a:pPr>
            <a:r>
              <a:t>Using physical competence and knowledge to gain a better understanding of physical activity.</a:t>
            </a:r>
            <a:r>
              <a:rPr sz="1200">
                <a:latin typeface="Times Roman"/>
                <a:ea typeface="Times Roman"/>
                <a:cs typeface="Times Roman"/>
                <a:sym typeface="Times Roman"/>
              </a:rPr>
              <a:t> </a:t>
            </a:r>
            <a:r>
              <a:t> </a:t>
            </a:r>
          </a:p>
        </p:txBody>
      </p:sp>
      <p:sp>
        <p:nvSpPr>
          <p:cNvPr id="408" name="Healthy, active lifestyle…"/>
          <p:cNvSpPr txBox="1"/>
          <p:nvPr/>
        </p:nvSpPr>
        <p:spPr>
          <a:xfrm>
            <a:off x="4322992" y="2430604"/>
            <a:ext cx="2311923" cy="88547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Healthy, active lifestyle</a:t>
            </a:r>
          </a:p>
          <a:p>
            <a:pPr algn="ctr" defTabSz="457200">
              <a:lnSpc>
                <a:spcPct val="100000"/>
              </a:lnSpc>
              <a:spcBef>
                <a:spcPts val="0"/>
              </a:spcBef>
              <a:defRPr sz="2900">
                <a:latin typeface="Letter-join No-Lead 8"/>
                <a:ea typeface="Letter-join No-Lead 8"/>
                <a:cs typeface="Letter-join No-Lead 8"/>
                <a:sym typeface="Letter-join No-Lead 8"/>
              </a:defRPr>
            </a:pPr>
            <a:r>
              <a:t>Understanding the positive contribution that regular, fit for purpose physical activity makes to the physical and mental health of the individual in preparation for their future lives</a:t>
            </a:r>
            <a:endParaRPr>
              <a:latin typeface="Times New Roman"/>
              <a:ea typeface="Times New Roman"/>
              <a:cs typeface="Times New Roman"/>
              <a:sym typeface="Times New Roman"/>
            </a:endParaRPr>
          </a:p>
        </p:txBody>
      </p:sp>
      <p:sp>
        <p:nvSpPr>
          <p:cNvPr id="409" name="Creativity…"/>
          <p:cNvSpPr txBox="1"/>
          <p:nvPr/>
        </p:nvSpPr>
        <p:spPr>
          <a:xfrm>
            <a:off x="14171756" y="2428231"/>
            <a:ext cx="2707812" cy="77258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Creativity</a:t>
            </a:r>
          </a:p>
          <a:p>
            <a:pPr algn="ctr" defTabSz="825500">
              <a:lnSpc>
                <a:spcPct val="100000"/>
              </a:lnSpc>
              <a:spcBef>
                <a:spcPts val="0"/>
              </a:spcBef>
              <a:defRPr sz="3500">
                <a:latin typeface="Letter-join No-Lead 8"/>
                <a:ea typeface="Letter-join No-Lead 8"/>
                <a:cs typeface="Letter-join No-Lead 8"/>
                <a:sym typeface="Letter-join No-Lead 8"/>
              </a:defRPr>
            </a:pPr>
            <a:endParaRPr/>
          </a:p>
          <a:p>
            <a:pPr algn="ctr" defTabSz="825500">
              <a:lnSpc>
                <a:spcPct val="100000"/>
              </a:lnSpc>
              <a:spcBef>
                <a:spcPts val="0"/>
              </a:spcBef>
              <a:defRPr sz="3500">
                <a:latin typeface="Letter-join No-Lead 8"/>
                <a:ea typeface="Letter-join No-Lead 8"/>
                <a:cs typeface="Letter-join No-Lead 8"/>
                <a:sym typeface="Letter-join No-Lead 8"/>
              </a:defRPr>
            </a:pPr>
            <a:r>
              <a:t>Exploring and experimenting with techniques, tactics and compositional ideas to produce efficient and effective outcomes.</a:t>
            </a:r>
            <a:r>
              <a:rPr sz="1200">
                <a:latin typeface="Times Roman"/>
                <a:ea typeface="Times Roman"/>
                <a:cs typeface="Times Roman"/>
                <a:sym typeface="Times Roman"/>
              </a:rPr>
              <a:t> </a:t>
            </a:r>
          </a:p>
        </p:txBody>
      </p:sp>
      <p:sp>
        <p:nvSpPr>
          <p:cNvPr id="410" name="Competence…"/>
          <p:cNvSpPr txBox="1"/>
          <p:nvPr/>
        </p:nvSpPr>
        <p:spPr>
          <a:xfrm>
            <a:off x="7396341" y="2353841"/>
            <a:ext cx="2782487" cy="90337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Competence</a:t>
            </a:r>
          </a:p>
          <a:p>
            <a:pPr algn="ctr" defTabSz="825500">
              <a:lnSpc>
                <a:spcPct val="100000"/>
              </a:lnSpc>
              <a:spcBef>
                <a:spcPts val="0"/>
              </a:spcBef>
              <a:defRPr sz="3500">
                <a:latin typeface="Letter-join No-Lead 8"/>
                <a:ea typeface="Letter-join No-Lead 8"/>
                <a:cs typeface="Letter-join No-Lead 8"/>
                <a:sym typeface="Letter-join No-Lead 8"/>
              </a:defRPr>
            </a:pPr>
            <a:endParaRPr/>
          </a:p>
          <a:p>
            <a:pPr algn="ctr" defTabSz="457200">
              <a:lnSpc>
                <a:spcPct val="100000"/>
              </a:lnSpc>
              <a:spcBef>
                <a:spcPts val="0"/>
              </a:spcBef>
              <a:defRPr sz="2900">
                <a:latin typeface="Letter-join No-Lead 8"/>
                <a:ea typeface="Letter-join No-Lead 8"/>
                <a:cs typeface="Letter-join No-Lead 8"/>
                <a:sym typeface="Letter-join No-Lead 8"/>
              </a:defRPr>
            </a:pPr>
            <a:r>
              <a:t>The selection and application of skills, tactics and compositional ideas. The readiness of body and mind to cope with physical activity.</a:t>
            </a:r>
            <a:endParaRPr>
              <a:latin typeface="Times New Roman"/>
              <a:ea typeface="Times New Roman"/>
              <a:cs typeface="Times New Roman"/>
              <a:sym typeface="Times New Roman"/>
            </a:endParaRPr>
          </a:p>
        </p:txBody>
      </p:sp>
      <p:sp>
        <p:nvSpPr>
          <p:cNvPr id="411" name="Evaluation and analysis…"/>
          <p:cNvSpPr txBox="1"/>
          <p:nvPr/>
        </p:nvSpPr>
        <p:spPr>
          <a:xfrm>
            <a:off x="17565589" y="2460981"/>
            <a:ext cx="2576502" cy="74224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Evaluation and analysis</a:t>
            </a:r>
          </a:p>
          <a:p>
            <a:pPr algn="ctr" defTabSz="825500">
              <a:lnSpc>
                <a:spcPct val="100000"/>
              </a:lnSpc>
              <a:spcBef>
                <a:spcPts val="0"/>
              </a:spcBef>
              <a:defRPr sz="3500">
                <a:latin typeface="Letter-join No-Lead 8"/>
                <a:ea typeface="Letter-join No-Lead 8"/>
                <a:cs typeface="Letter-join No-Lead 8"/>
                <a:sym typeface="Letter-join No-Lead 8"/>
              </a:defRPr>
            </a:pPr>
            <a:endParaRPr/>
          </a:p>
          <a:p>
            <a:pPr algn="ctr" defTabSz="825500">
              <a:lnSpc>
                <a:spcPct val="100000"/>
              </a:lnSpc>
              <a:spcBef>
                <a:spcPts val="0"/>
              </a:spcBef>
              <a:defRPr sz="3500">
                <a:latin typeface="Letter-join No-Lead 8"/>
                <a:ea typeface="Letter-join No-Lead 8"/>
                <a:cs typeface="Letter-join No-Lead 8"/>
                <a:sym typeface="Letter-join No-Lead 8"/>
              </a:defRPr>
            </a:pPr>
            <a:r>
              <a:t>Comparing performance with previous ones and those of others to demonstrate improvement to achieve their personal best</a:t>
            </a:r>
            <a:r>
              <a:rPr sz="1200">
                <a:latin typeface="Times Roman"/>
                <a:ea typeface="Times Roman"/>
                <a:cs typeface="Times Roman"/>
                <a:sym typeface="Times Roman"/>
              </a:rPr>
              <a:t> </a:t>
            </a:r>
          </a:p>
        </p:txBody>
      </p:sp>
      <p:sp>
        <p:nvSpPr>
          <p:cNvPr id="412" name="Circle"/>
          <p:cNvSpPr/>
          <p:nvPr/>
        </p:nvSpPr>
        <p:spPr>
          <a:xfrm>
            <a:off x="4817697" y="10734553"/>
            <a:ext cx="1270001" cy="1270001"/>
          </a:xfrm>
          <a:prstGeom prst="ellipse">
            <a:avLst/>
          </a:prstGeom>
          <a:blipFill>
            <a:blip r:embed="rId2"/>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13" name="Circle"/>
          <p:cNvSpPr/>
          <p:nvPr/>
        </p:nvSpPr>
        <p:spPr>
          <a:xfrm>
            <a:off x="8152584" y="10617883"/>
            <a:ext cx="1270001" cy="1270001"/>
          </a:xfrm>
          <a:prstGeom prst="ellipse">
            <a:avLst/>
          </a:prstGeom>
          <a:blipFill>
            <a:blip r:embed="rId3"/>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14" name="Circle"/>
          <p:cNvSpPr/>
          <p:nvPr/>
        </p:nvSpPr>
        <p:spPr>
          <a:xfrm>
            <a:off x="11487472" y="10617883"/>
            <a:ext cx="1270001" cy="1270001"/>
          </a:xfrm>
          <a:prstGeom prst="ellipse">
            <a:avLst/>
          </a:prstGeom>
          <a:blipFill>
            <a:blip r:embed="rId4"/>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15" name="Circle"/>
          <p:cNvSpPr/>
          <p:nvPr/>
        </p:nvSpPr>
        <p:spPr>
          <a:xfrm>
            <a:off x="18233459" y="10734553"/>
            <a:ext cx="1270001" cy="1270001"/>
          </a:xfrm>
          <a:prstGeom prst="ellipse">
            <a:avLst/>
          </a:prstGeom>
          <a:blipFill>
            <a:blip r:embed="rId5"/>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16" name="Circle"/>
          <p:cNvSpPr/>
          <p:nvPr/>
        </p:nvSpPr>
        <p:spPr>
          <a:xfrm>
            <a:off x="14822360" y="10617883"/>
            <a:ext cx="1270001" cy="1270001"/>
          </a:xfrm>
          <a:prstGeom prst="ellipse">
            <a:avLst/>
          </a:prstGeom>
          <a:blipFill>
            <a:blip r:embed="rId6"/>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 name="Rounded Rectangle"/>
          <p:cNvSpPr/>
          <p:nvPr/>
        </p:nvSpPr>
        <p:spPr>
          <a:xfrm>
            <a:off x="7303490" y="2260632"/>
            <a:ext cx="3005728" cy="10313084"/>
          </a:xfrm>
          <a:prstGeom prst="roundRect">
            <a:avLst>
              <a:gd name="adj" fmla="val 9674"/>
            </a:avLst>
          </a:prstGeom>
          <a:solidFill>
            <a:srgbClr val="ECD3CB"/>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grpSp>
        <p:nvGrpSpPr>
          <p:cNvPr id="421" name="National Curriculum"/>
          <p:cNvGrpSpPr/>
          <p:nvPr/>
        </p:nvGrpSpPr>
        <p:grpSpPr>
          <a:xfrm>
            <a:off x="648434" y="535545"/>
            <a:ext cx="23087132" cy="1331355"/>
            <a:chOff x="0" y="0"/>
            <a:chExt cx="23087131" cy="1331354"/>
          </a:xfrm>
        </p:grpSpPr>
        <p:sp>
          <p:nvSpPr>
            <p:cNvPr id="419" name="Rounded Rectangle"/>
            <p:cNvSpPr/>
            <p:nvPr/>
          </p:nvSpPr>
          <p:spPr>
            <a:xfrm>
              <a:off x="0" y="0"/>
              <a:ext cx="23087132" cy="1331355"/>
            </a:xfrm>
            <a:prstGeom prst="roundRect">
              <a:avLst>
                <a:gd name="adj" fmla="val 10367"/>
              </a:avLst>
            </a:prstGeom>
            <a:solidFill>
              <a:srgbClr val="E3B5AF"/>
            </a:solidFill>
            <a:ln w="127000" cap="flat">
              <a:solidFill>
                <a:srgbClr val="B51600"/>
              </a:solidFill>
              <a:prstDash val="solid"/>
              <a:miter lim="400000"/>
            </a:ln>
            <a:effectLst/>
          </p:spPr>
          <p:txBody>
            <a:bodyPr wrap="square" lIns="91439" tIns="91439" rIns="91439" bIns="91439" numCol="1" anchor="ctr">
              <a:noAutofit/>
            </a:bodyPr>
            <a:lstStyle/>
            <a:p>
              <a:pPr algn="ctr" defTabSz="825500">
                <a:lnSpc>
                  <a:spcPct val="100000"/>
                </a:lnSpc>
                <a:spcBef>
                  <a:spcPts val="0"/>
                </a:spcBef>
                <a:defRPr sz="3800">
                  <a:latin typeface="Letter-join No-Lead 8"/>
                  <a:ea typeface="Letter-join No-Lead 8"/>
                  <a:cs typeface="Letter-join No-Lead 8"/>
                  <a:sym typeface="Letter-join No-Lead 8"/>
                </a:defRPr>
              </a:pPr>
              <a:endParaRPr/>
            </a:p>
          </p:txBody>
        </p:sp>
        <p:sp>
          <p:nvSpPr>
            <p:cNvPr id="420" name="Our second order concepts shape the questions we ask"/>
            <p:cNvSpPr txBox="1"/>
            <p:nvPr/>
          </p:nvSpPr>
          <p:spPr>
            <a:xfrm>
              <a:off x="103925" y="329127"/>
              <a:ext cx="22879282" cy="6731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ctr" defTabSz="825500">
                <a:lnSpc>
                  <a:spcPct val="100000"/>
                </a:lnSpc>
                <a:spcBef>
                  <a:spcPts val="0"/>
                </a:spcBef>
                <a:defRPr sz="3800">
                  <a:latin typeface="Letter-join No-Lead 8"/>
                  <a:ea typeface="Letter-join No-Lead 8"/>
                  <a:cs typeface="Letter-join No-Lead 8"/>
                  <a:sym typeface="Letter-join No-Lead 8"/>
                </a:defRPr>
              </a:lvl1pPr>
            </a:lstStyle>
            <a:p>
              <a:r>
                <a:t>Our second order concepts shape the questions we ask</a:t>
              </a:r>
            </a:p>
          </p:txBody>
        </p:sp>
      </p:grpSp>
      <p:sp>
        <p:nvSpPr>
          <p:cNvPr id="422" name="Rounded Rectangle"/>
          <p:cNvSpPr/>
          <p:nvPr/>
        </p:nvSpPr>
        <p:spPr>
          <a:xfrm>
            <a:off x="3949833" y="2260632"/>
            <a:ext cx="3005728" cy="10313084"/>
          </a:xfrm>
          <a:prstGeom prst="roundRect">
            <a:avLst>
              <a:gd name="adj" fmla="val 9674"/>
            </a:avLst>
          </a:prstGeom>
          <a:solidFill>
            <a:srgbClr val="ECD4CA"/>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23" name="Rounded Rectangle"/>
          <p:cNvSpPr/>
          <p:nvPr/>
        </p:nvSpPr>
        <p:spPr>
          <a:xfrm>
            <a:off x="17365595" y="2260632"/>
            <a:ext cx="3005728" cy="10313084"/>
          </a:xfrm>
          <a:prstGeom prst="roundRect">
            <a:avLst>
              <a:gd name="adj" fmla="val 9674"/>
            </a:avLst>
          </a:prstGeom>
          <a:solidFill>
            <a:srgbClr val="ECD3CB"/>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24" name="Rounded Rectangle"/>
          <p:cNvSpPr/>
          <p:nvPr/>
        </p:nvSpPr>
        <p:spPr>
          <a:xfrm>
            <a:off x="14048838" y="2273332"/>
            <a:ext cx="3005728" cy="10313084"/>
          </a:xfrm>
          <a:prstGeom prst="roundRect">
            <a:avLst>
              <a:gd name="adj" fmla="val 9674"/>
            </a:avLst>
          </a:prstGeom>
          <a:solidFill>
            <a:srgbClr val="ECD3CB"/>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25" name="Rounded Rectangle"/>
          <p:cNvSpPr/>
          <p:nvPr/>
        </p:nvSpPr>
        <p:spPr>
          <a:xfrm>
            <a:off x="10680000" y="2260632"/>
            <a:ext cx="3005727" cy="10313084"/>
          </a:xfrm>
          <a:prstGeom prst="roundRect">
            <a:avLst>
              <a:gd name="adj" fmla="val 9674"/>
            </a:avLst>
          </a:prstGeom>
          <a:solidFill>
            <a:srgbClr val="ECD3CB"/>
          </a:solidFill>
          <a:ln w="127000">
            <a:solidFill>
              <a:srgbClr val="C00000"/>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26" name="Performance…"/>
          <p:cNvSpPr txBox="1"/>
          <p:nvPr/>
        </p:nvSpPr>
        <p:spPr>
          <a:xfrm>
            <a:off x="10940253" y="2436279"/>
            <a:ext cx="2485220" cy="66781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Performance</a:t>
            </a:r>
          </a:p>
          <a:p>
            <a:pPr algn="ctr" defTabSz="825500">
              <a:lnSpc>
                <a:spcPct val="100000"/>
              </a:lnSpc>
              <a:spcBef>
                <a:spcPts val="0"/>
              </a:spcBef>
              <a:defRPr sz="3500">
                <a:latin typeface="Letter-join No-Lead 8"/>
                <a:ea typeface="Letter-join No-Lead 8"/>
                <a:cs typeface="Letter-join No-Lead 8"/>
                <a:sym typeface="Letter-join No-Lead 8"/>
              </a:defRPr>
            </a:pPr>
            <a:endParaRPr/>
          </a:p>
          <a:p>
            <a:pPr algn="ctr" defTabSz="825500">
              <a:lnSpc>
                <a:spcPct val="100000"/>
              </a:lnSpc>
              <a:spcBef>
                <a:spcPts val="0"/>
              </a:spcBef>
              <a:defRPr sz="3500">
                <a:latin typeface="Letter-join No-Lead 8"/>
                <a:ea typeface="Letter-join No-Lead 8"/>
                <a:cs typeface="Letter-join No-Lead 8"/>
                <a:sym typeface="Letter-join No-Lead 8"/>
              </a:defRPr>
            </a:pPr>
            <a:r>
              <a:t>How can I improve my performance?</a:t>
            </a:r>
          </a:p>
          <a:p>
            <a:pPr algn="ctr" defTabSz="825500">
              <a:lnSpc>
                <a:spcPct val="100000"/>
              </a:lnSpc>
              <a:spcBef>
                <a:spcPts val="0"/>
              </a:spcBef>
              <a:defRPr sz="3500">
                <a:latin typeface="Letter-join No-Lead 8"/>
                <a:ea typeface="Letter-join No-Lead 8"/>
                <a:cs typeface="Letter-join No-Lead 8"/>
                <a:sym typeface="Letter-join No-Lead 8"/>
              </a:defRPr>
            </a:pPr>
            <a:r>
              <a:t>Which skills doI need to practice to get better? </a:t>
            </a:r>
          </a:p>
        </p:txBody>
      </p:sp>
      <p:sp>
        <p:nvSpPr>
          <p:cNvPr id="427" name="Healthy, active lifestyle…"/>
          <p:cNvSpPr txBox="1"/>
          <p:nvPr/>
        </p:nvSpPr>
        <p:spPr>
          <a:xfrm>
            <a:off x="4322992" y="2430604"/>
            <a:ext cx="2311923" cy="88547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Healthy, active lifestyle</a:t>
            </a:r>
          </a:p>
          <a:p>
            <a:pPr algn="ctr" defTabSz="825500">
              <a:lnSpc>
                <a:spcPct val="100000"/>
              </a:lnSpc>
              <a:spcBef>
                <a:spcPts val="0"/>
              </a:spcBef>
              <a:defRPr sz="3500">
                <a:latin typeface="Letter-join No-Lead 8"/>
                <a:ea typeface="Letter-join No-Lead 8"/>
                <a:cs typeface="Letter-join No-Lead 8"/>
                <a:sym typeface="Letter-join No-Lead 8"/>
              </a:defRPr>
            </a:pPr>
            <a:endParaRPr/>
          </a:p>
          <a:p>
            <a:pPr algn="ctr" defTabSz="825500">
              <a:lnSpc>
                <a:spcPct val="100000"/>
              </a:lnSpc>
              <a:spcBef>
                <a:spcPts val="0"/>
              </a:spcBef>
              <a:defRPr sz="3500">
                <a:latin typeface="Letter-join No-Lead 8"/>
                <a:ea typeface="Letter-join No-Lead 8"/>
                <a:cs typeface="Letter-join No-Lead 8"/>
                <a:sym typeface="Letter-join No-Lead 8"/>
              </a:defRPr>
            </a:pPr>
            <a:r>
              <a:t>How does exercise help with a healthy lifestyle?</a:t>
            </a:r>
          </a:p>
          <a:p>
            <a:pPr algn="ctr" defTabSz="825500">
              <a:lnSpc>
                <a:spcPct val="100000"/>
              </a:lnSpc>
              <a:spcBef>
                <a:spcPts val="0"/>
              </a:spcBef>
              <a:defRPr sz="3500">
                <a:latin typeface="Letter-join No-Lead 8"/>
                <a:ea typeface="Letter-join No-Lead 8"/>
                <a:cs typeface="Letter-join No-Lead 8"/>
                <a:sym typeface="Letter-join No-Lead 8"/>
              </a:defRPr>
            </a:pPr>
            <a:r>
              <a:t>How does my body feel during exercise?</a:t>
            </a:r>
          </a:p>
        </p:txBody>
      </p:sp>
      <p:sp>
        <p:nvSpPr>
          <p:cNvPr id="428" name="Creativity…"/>
          <p:cNvSpPr txBox="1"/>
          <p:nvPr/>
        </p:nvSpPr>
        <p:spPr>
          <a:xfrm>
            <a:off x="14197796" y="2428231"/>
            <a:ext cx="2707813" cy="621138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Creativity</a:t>
            </a:r>
          </a:p>
          <a:p>
            <a:pPr algn="ctr" defTabSz="825500">
              <a:lnSpc>
                <a:spcPct val="100000"/>
              </a:lnSpc>
              <a:spcBef>
                <a:spcPts val="0"/>
              </a:spcBef>
              <a:defRPr sz="3500">
                <a:latin typeface="Letter-join No-Lead 8"/>
                <a:ea typeface="Letter-join No-Lead 8"/>
                <a:cs typeface="Letter-join No-Lead 8"/>
                <a:sym typeface="Letter-join No-Lead 8"/>
              </a:defRPr>
            </a:pPr>
            <a:endParaRPr/>
          </a:p>
          <a:p>
            <a:pPr algn="ctr" defTabSz="825500">
              <a:lnSpc>
                <a:spcPct val="100000"/>
              </a:lnSpc>
              <a:spcBef>
                <a:spcPts val="0"/>
              </a:spcBef>
              <a:defRPr sz="3500">
                <a:latin typeface="Letter-join No-Lead 8"/>
                <a:ea typeface="Letter-join No-Lead 8"/>
                <a:cs typeface="Letter-join No-Lead 8"/>
                <a:sym typeface="Letter-join No-Lead 8"/>
              </a:defRPr>
            </a:pPr>
            <a:r>
              <a:t>How can I beat the defender? </a:t>
            </a:r>
          </a:p>
          <a:p>
            <a:pPr algn="ctr" defTabSz="825500">
              <a:lnSpc>
                <a:spcPct val="100000"/>
              </a:lnSpc>
              <a:spcBef>
                <a:spcPts val="0"/>
              </a:spcBef>
              <a:defRPr sz="3500">
                <a:latin typeface="Letter-join No-Lead 8"/>
                <a:ea typeface="Letter-join No-Lead 8"/>
                <a:cs typeface="Letter-join No-Lead 8"/>
                <a:sym typeface="Letter-join No-Lead 8"/>
              </a:defRPr>
            </a:pPr>
            <a:r>
              <a:t>How can I defend?</a:t>
            </a:r>
          </a:p>
          <a:p>
            <a:pPr algn="ctr" defTabSz="825500">
              <a:lnSpc>
                <a:spcPct val="100000"/>
              </a:lnSpc>
              <a:spcBef>
                <a:spcPts val="0"/>
              </a:spcBef>
              <a:defRPr sz="3500">
                <a:latin typeface="Letter-join No-Lead 8"/>
                <a:ea typeface="Letter-join No-Lead 8"/>
                <a:cs typeface="Letter-join No-Lead 8"/>
                <a:sym typeface="Letter-join No-Lead 8"/>
              </a:defRPr>
            </a:pPr>
            <a:r>
              <a:t>What can my team and I do to try and win the game?</a:t>
            </a:r>
          </a:p>
        </p:txBody>
      </p:sp>
      <p:sp>
        <p:nvSpPr>
          <p:cNvPr id="429" name="Competence…"/>
          <p:cNvSpPr txBox="1"/>
          <p:nvPr/>
        </p:nvSpPr>
        <p:spPr>
          <a:xfrm>
            <a:off x="7396341" y="2353841"/>
            <a:ext cx="2782487" cy="90337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Competence</a:t>
            </a:r>
          </a:p>
          <a:p>
            <a:pPr algn="ctr" defTabSz="825500">
              <a:lnSpc>
                <a:spcPct val="100000"/>
              </a:lnSpc>
              <a:spcBef>
                <a:spcPts val="0"/>
              </a:spcBef>
              <a:defRPr sz="3500">
                <a:latin typeface="Letter-join No-Lead 8"/>
                <a:ea typeface="Letter-join No-Lead 8"/>
                <a:cs typeface="Letter-join No-Lead 8"/>
                <a:sym typeface="Letter-join No-Lead 8"/>
              </a:defRPr>
            </a:pPr>
            <a:endParaRPr/>
          </a:p>
          <a:p>
            <a:pPr algn="ctr" defTabSz="825500">
              <a:lnSpc>
                <a:spcPct val="100000"/>
              </a:lnSpc>
              <a:spcBef>
                <a:spcPts val="0"/>
              </a:spcBef>
              <a:defRPr sz="3500">
                <a:latin typeface="Letter-join No-Lead 8"/>
                <a:ea typeface="Letter-join No-Lead 8"/>
                <a:cs typeface="Letter-join No-Lead 8"/>
                <a:sym typeface="Letter-join No-Lead 8"/>
              </a:defRPr>
            </a:pPr>
            <a:r>
              <a:t>Which tactics do I need to apply to this game?</a:t>
            </a:r>
          </a:p>
          <a:p>
            <a:pPr algn="ctr" defTabSz="825500">
              <a:lnSpc>
                <a:spcPct val="100000"/>
              </a:lnSpc>
              <a:spcBef>
                <a:spcPts val="0"/>
              </a:spcBef>
              <a:defRPr sz="3500">
                <a:latin typeface="Letter-join No-Lead 8"/>
                <a:ea typeface="Letter-join No-Lead 8"/>
                <a:cs typeface="Letter-join No-Lead 8"/>
                <a:sym typeface="Letter-join No-Lead 8"/>
              </a:defRPr>
            </a:pPr>
            <a:r>
              <a:t>Which skills do I need to apply to this game?</a:t>
            </a:r>
          </a:p>
        </p:txBody>
      </p:sp>
      <p:sp>
        <p:nvSpPr>
          <p:cNvPr id="430" name="Evaluation and analysis…"/>
          <p:cNvSpPr txBox="1"/>
          <p:nvPr/>
        </p:nvSpPr>
        <p:spPr>
          <a:xfrm>
            <a:off x="17565589" y="2460981"/>
            <a:ext cx="2576502" cy="74224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ctr" defTabSz="825500">
              <a:lnSpc>
                <a:spcPct val="100000"/>
              </a:lnSpc>
              <a:spcBef>
                <a:spcPts val="0"/>
              </a:spcBef>
              <a:defRPr sz="4000">
                <a:latin typeface="Letter-join No-Lead 8"/>
                <a:ea typeface="Letter-join No-Lead 8"/>
                <a:cs typeface="Letter-join No-Lead 8"/>
                <a:sym typeface="Letter-join No-Lead 8"/>
              </a:defRPr>
            </a:pPr>
            <a:r>
              <a:t>Evaluation and analysis</a:t>
            </a:r>
          </a:p>
          <a:p>
            <a:pPr algn="ctr" defTabSz="825500">
              <a:lnSpc>
                <a:spcPct val="100000"/>
              </a:lnSpc>
              <a:spcBef>
                <a:spcPts val="0"/>
              </a:spcBef>
              <a:defRPr sz="3500">
                <a:latin typeface="Letter-join No-Lead 8"/>
                <a:ea typeface="Letter-join No-Lead 8"/>
                <a:cs typeface="Letter-join No-Lead 8"/>
                <a:sym typeface="Letter-join No-Lead 8"/>
              </a:defRPr>
            </a:pPr>
            <a:r>
              <a:t>How will I know if my performance has improved? </a:t>
            </a:r>
          </a:p>
          <a:p>
            <a:pPr algn="ctr" defTabSz="825500">
              <a:lnSpc>
                <a:spcPct val="100000"/>
              </a:lnSpc>
              <a:spcBef>
                <a:spcPts val="0"/>
              </a:spcBef>
              <a:defRPr sz="3500">
                <a:latin typeface="Letter-join No-Lead 8"/>
                <a:ea typeface="Letter-join No-Lead 8"/>
                <a:cs typeface="Letter-join No-Lead 8"/>
                <a:sym typeface="Letter-join No-Lead 8"/>
              </a:defRPr>
            </a:pPr>
            <a:r>
              <a:t>What are the strengths of my team?</a:t>
            </a:r>
          </a:p>
        </p:txBody>
      </p:sp>
      <p:sp>
        <p:nvSpPr>
          <p:cNvPr id="431" name="Circle"/>
          <p:cNvSpPr/>
          <p:nvPr/>
        </p:nvSpPr>
        <p:spPr>
          <a:xfrm>
            <a:off x="11525577" y="10617883"/>
            <a:ext cx="1270001" cy="1270001"/>
          </a:xfrm>
          <a:prstGeom prst="ellipse">
            <a:avLst/>
          </a:prstGeom>
          <a:blipFill>
            <a:blip r:embed="rId2"/>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32" name="Circle"/>
          <p:cNvSpPr/>
          <p:nvPr/>
        </p:nvSpPr>
        <p:spPr>
          <a:xfrm>
            <a:off x="14874733" y="10617883"/>
            <a:ext cx="1270001" cy="1270001"/>
          </a:xfrm>
          <a:prstGeom prst="ellipse">
            <a:avLst/>
          </a:prstGeom>
          <a:blipFill>
            <a:blip r:embed="rId3"/>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33" name="Circle"/>
          <p:cNvSpPr/>
          <p:nvPr/>
        </p:nvSpPr>
        <p:spPr>
          <a:xfrm>
            <a:off x="4779591" y="10617883"/>
            <a:ext cx="1270001" cy="1270001"/>
          </a:xfrm>
          <a:prstGeom prst="ellipse">
            <a:avLst/>
          </a:prstGeom>
          <a:blipFill>
            <a:blip r:embed="rId4"/>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34" name="Circle"/>
          <p:cNvSpPr/>
          <p:nvPr/>
        </p:nvSpPr>
        <p:spPr>
          <a:xfrm>
            <a:off x="18218839" y="10617883"/>
            <a:ext cx="1270001" cy="1270001"/>
          </a:xfrm>
          <a:prstGeom prst="ellipse">
            <a:avLst/>
          </a:prstGeom>
          <a:blipFill>
            <a:blip r:embed="rId5"/>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435" name="Circle"/>
          <p:cNvSpPr/>
          <p:nvPr/>
        </p:nvSpPr>
        <p:spPr>
          <a:xfrm>
            <a:off x="8152584" y="10617883"/>
            <a:ext cx="1270001" cy="1270001"/>
          </a:xfrm>
          <a:prstGeom prst="ellipse">
            <a:avLst/>
          </a:prstGeom>
          <a:blipFill>
            <a:blip r:embed="rId6"/>
            <a:stretch>
              <a:fillRect/>
            </a:stretch>
          </a:blip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Tree>
  </p:cSld>
  <p:clrMapOvr>
    <a:masterClrMapping/>
  </p:clrMapOvr>
  <p:transition spd="med"/>
</p:sld>
</file>

<file path=ppt/theme/theme1.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2229</Words>
  <Application>Microsoft Office PowerPoint</Application>
  <PresentationFormat>Custom</PresentationFormat>
  <Paragraphs>363</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Helvetica</vt:lpstr>
      <vt:lpstr>Helvetica Neue</vt:lpstr>
      <vt:lpstr>Helvetica Neue Medium</vt:lpstr>
      <vt:lpstr>Letter-join No-Lead 8</vt:lpstr>
      <vt:lpstr>Symbol</vt:lpstr>
      <vt:lpstr>Times New Roman</vt:lpstr>
      <vt:lpstr>Times Roman</vt:lpstr>
      <vt:lpstr>21_BasicWhite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Ellie Redford</dc:creator>
  <cp:lastModifiedBy>Ellie Redford</cp:lastModifiedBy>
  <cp:revision>1</cp:revision>
  <dcterms:modified xsi:type="dcterms:W3CDTF">2025-09-18T07:30:34Z</dcterms:modified>
</cp:coreProperties>
</file>