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1pPr>
    <a:lvl2pPr marL="0" marR="0" indent="457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2pPr>
    <a:lvl3pPr marL="0" marR="0" indent="914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3pPr>
    <a:lvl4pPr marL="0" marR="0" indent="1371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4pPr>
    <a:lvl5pPr marL="0" marR="0" indent="18288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5pPr>
    <a:lvl6pPr marL="0" marR="0" indent="22860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6pPr>
    <a:lvl7pPr marL="0" marR="0" indent="27432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7pPr>
    <a:lvl8pPr marL="0" marR="0" indent="32004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8pPr>
    <a:lvl9pPr marL="0" marR="0" indent="365760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xfrm>
            <a:off x="1143000" y="685800"/>
            <a:ext cx="4572000" cy="3429000"/>
          </a:xfrm>
          <a:prstGeom prst="rect">
            <a:avLst/>
          </a:prstGeom>
        </p:spPr>
        <p:txBody>
          <a:bodyPr/>
          <a:lstStyle/>
          <a:p>
            <a:endParaRPr/>
          </a:p>
        </p:txBody>
      </p:sp>
      <p:sp>
        <p:nvSpPr>
          <p:cNvPr id="169" name="Shape 16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Avocados and limes"/>
          <p:cNvSpPr>
            <a:spLocks noGrp="1"/>
          </p:cNvSpPr>
          <p:nvPr>
            <p:ph type="pic" idx="21"/>
          </p:nvPr>
        </p:nvSpPr>
        <p:spPr>
          <a:xfrm>
            <a:off x="-1155700" y="-1295400"/>
            <a:ext cx="26746200" cy="16018933"/>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Bowl with salmon cakes, salad and houmous"/>
          <p:cNvSpPr>
            <a:spLocks noGrp="1"/>
          </p:cNvSpPr>
          <p:nvPr>
            <p:ph type="pic" idx="21"/>
          </p:nvPr>
        </p:nvSpPr>
        <p:spPr>
          <a:xfrm>
            <a:off x="10972800" y="-203200"/>
            <a:ext cx="12144837" cy="141351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Bowl of pappardelle pasta with parsley butter, roasted hazelnuts and shaved parmesan cheese"/>
          <p:cNvSpPr>
            <a:spLocks noGrp="1"/>
          </p:cNvSpPr>
          <p:nvPr>
            <p:ph type="pic" idx="22"/>
          </p:nvPr>
        </p:nvSpPr>
        <p:spPr>
          <a:xfrm>
            <a:off x="12192000" y="-407266"/>
            <a:ext cx="10916874" cy="14555832"/>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Live Video Small">
    <p:spTree>
      <p:nvGrpSpPr>
        <p:cNvPr id="1" name=""/>
        <p:cNvGrpSpPr/>
        <p:nvPr/>
      </p:nvGrpSpPr>
      <p:grpSpPr>
        <a:xfrm>
          <a:off x="0" y="0"/>
          <a:ext cx="0" cy="0"/>
          <a:chOff x="0" y="0"/>
          <a:chExt cx="0" cy="0"/>
        </a:xfrm>
      </p:grpSpPr>
      <p:sp>
        <p:nvSpPr>
          <p:cNvPr id="7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7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7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Live Video Large">
    <p:spTree>
      <p:nvGrpSpPr>
        <p:cNvPr id="1" name=""/>
        <p:cNvGrpSpPr/>
        <p:nvPr/>
      </p:nvGrpSpPr>
      <p:grpSpPr>
        <a:xfrm>
          <a:off x="0" y="0"/>
          <a:ext cx="0" cy="0"/>
          <a:chOff x="0" y="0"/>
          <a:chExt cx="0" cy="0"/>
        </a:xfrm>
      </p:grpSpPr>
      <p:sp>
        <p:nvSpPr>
          <p:cNvPr id="81"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2"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8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8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9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Section Title</a:t>
            </a:r>
          </a:p>
        </p:txBody>
      </p:sp>
      <p:sp>
        <p:nvSpPr>
          <p:cNvPr id="92"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99" name="Slide Title"/>
          <p:cNvSpPr txBox="1">
            <a:spLocks noGrp="1"/>
          </p:cNvSpPr>
          <p:nvPr>
            <p:ph type="title" hasCustomPrompt="1"/>
          </p:nvPr>
        </p:nvSpPr>
        <p:spPr>
          <a:xfrm>
            <a:off x="1206500" y="1079500"/>
            <a:ext cx="21971000" cy="1434949"/>
          </a:xfrm>
          <a:prstGeom prst="rect">
            <a:avLst/>
          </a:prstGeom>
        </p:spPr>
        <p:txBody>
          <a:bodyPr/>
          <a:lstStyle/>
          <a:p>
            <a:r>
              <a:t>Slide Title</a:t>
            </a:r>
          </a:p>
        </p:txBody>
      </p:sp>
      <p:sp>
        <p:nvSpPr>
          <p:cNvPr id="100"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10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8" name="Agenda Title"/>
          <p:cNvSpPr txBox="1">
            <a:spLocks noGrp="1"/>
          </p:cNvSpPr>
          <p:nvPr>
            <p:ph type="title" hasCustomPrompt="1"/>
          </p:nvPr>
        </p:nvSpPr>
        <p:spPr>
          <a:xfrm>
            <a:off x="1206500" y="1079500"/>
            <a:ext cx="21971000" cy="1435100"/>
          </a:xfrm>
          <a:prstGeom prst="rect">
            <a:avLst/>
          </a:prstGeom>
        </p:spPr>
        <p:txBody>
          <a:bodyPr/>
          <a:lstStyle/>
          <a:p>
            <a:r>
              <a:t>Agenda Title</a:t>
            </a:r>
          </a:p>
        </p:txBody>
      </p:sp>
      <p:sp>
        <p:nvSpPr>
          <p:cNvPr id="109" name="Agenda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11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11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2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2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35" name="Attribution"/>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3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3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44" name="Bowl of salad with fried rice, boiled eggs and chopsticks"/>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endParaRPr/>
          </a:p>
        </p:txBody>
      </p:sp>
      <p:sp>
        <p:nvSpPr>
          <p:cNvPr id="145" name="Bowl with salmon cakes, salad and houmous "/>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endParaRPr/>
          </a:p>
        </p:txBody>
      </p:sp>
      <p:sp>
        <p:nvSpPr>
          <p:cNvPr id="146" name="Bowl of pappardelle pasta with parsley butter, roasted hazelnuts and shaved parmesan cheese"/>
          <p:cNvSpPr>
            <a:spLocks noGrp="1"/>
          </p:cNvSpPr>
          <p:nvPr>
            <p:ph type="pic" idx="23"/>
          </p:nvPr>
        </p:nvSpPr>
        <p:spPr>
          <a:xfrm>
            <a:off x="-139700" y="495300"/>
            <a:ext cx="16611600" cy="12458700"/>
          </a:xfrm>
          <a:prstGeom prst="rect">
            <a:avLst/>
          </a:prstGeom>
        </p:spPr>
        <p:txBody>
          <a:bodyPr lIns="91439" tIns="45719" rIns="91439" bIns="45719">
            <a:noAutofit/>
          </a:bodyPr>
          <a:lstStyle/>
          <a:p>
            <a:endParaRPr/>
          </a:p>
        </p:txBody>
      </p:sp>
      <p:sp>
        <p:nvSpPr>
          <p:cNvPr id="14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54" name="bowl of salad with fried rice, boiled eggs and chopsticks"/>
          <p:cNvSpPr>
            <a:spLocks noGrp="1"/>
          </p:cNvSpPr>
          <p:nvPr>
            <p:ph type="pic" idx="21"/>
          </p:nvPr>
        </p:nvSpPr>
        <p:spPr>
          <a:xfrm>
            <a:off x="-1333500" y="-5524500"/>
            <a:ext cx="27051000" cy="21640800"/>
          </a:xfrm>
          <a:prstGeom prst="rect">
            <a:avLst/>
          </a:prstGeom>
        </p:spPr>
        <p:txBody>
          <a:bodyPr lIns="91439" tIns="45719" rIns="91439" bIns="45719">
            <a:noAutofit/>
          </a:bodyPr>
          <a:lstStyle/>
          <a:p>
            <a:endParaRPr/>
          </a:p>
        </p:txBody>
      </p:sp>
      <p:sp>
        <p:nvSpPr>
          <p:cNvPr id="15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Rounded Rectangle"/>
          <p:cNvSpPr/>
          <p:nvPr/>
        </p:nvSpPr>
        <p:spPr>
          <a:xfrm>
            <a:off x="9739939" y="863220"/>
            <a:ext cx="14286199" cy="2036907"/>
          </a:xfrm>
          <a:prstGeom prst="roundRect">
            <a:avLst>
              <a:gd name="adj" fmla="val 26048"/>
            </a:avLst>
          </a:prstGeom>
          <a:solidFill>
            <a:srgbClr val="F4ECE9"/>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72" name="Design Technology Curriculum Flow"/>
          <p:cNvSpPr txBox="1"/>
          <p:nvPr/>
        </p:nvSpPr>
        <p:spPr>
          <a:xfrm>
            <a:off x="12951597" y="1468923"/>
            <a:ext cx="8602372"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Design Technology Curriculum Flow</a:t>
            </a:r>
          </a:p>
        </p:txBody>
      </p:sp>
      <p:pic>
        <p:nvPicPr>
          <p:cNvPr id="173" name="logo.png" descr="logo.png"/>
          <p:cNvPicPr>
            <a:picLocks noChangeAspect="1"/>
          </p:cNvPicPr>
          <p:nvPr/>
        </p:nvPicPr>
        <p:blipFill>
          <a:blip r:embed="rId2">
            <a:alphaModFix amt="44712"/>
          </a:blip>
          <a:stretch>
            <a:fillRect/>
          </a:stretch>
        </p:blipFill>
        <p:spPr>
          <a:xfrm>
            <a:off x="-77353" y="-1"/>
            <a:ext cx="5781684" cy="13716001"/>
          </a:xfrm>
          <a:prstGeom prst="rect">
            <a:avLst/>
          </a:prstGeom>
          <a:ln w="12700">
            <a:miter lim="400000"/>
          </a:ln>
        </p:spPr>
      </p:pic>
      <p:grpSp>
        <p:nvGrpSpPr>
          <p:cNvPr id="182" name="Group"/>
          <p:cNvGrpSpPr/>
          <p:nvPr/>
        </p:nvGrpSpPr>
        <p:grpSpPr>
          <a:xfrm>
            <a:off x="9739939" y="10946161"/>
            <a:ext cx="14286199" cy="2036907"/>
            <a:chOff x="0" y="0"/>
            <a:chExt cx="14286197" cy="2036906"/>
          </a:xfrm>
        </p:grpSpPr>
        <p:sp>
          <p:nvSpPr>
            <p:cNvPr id="174" name="Rounded Rectangle"/>
            <p:cNvSpPr/>
            <p:nvPr/>
          </p:nvSpPr>
          <p:spPr>
            <a:xfrm>
              <a:off x="0" y="0"/>
              <a:ext cx="14286198" cy="2036907"/>
            </a:xfrm>
            <a:prstGeom prst="roundRect">
              <a:avLst>
                <a:gd name="adj" fmla="val 26048"/>
              </a:avLst>
            </a:prstGeom>
            <a:solidFill>
              <a:srgbClr val="EFF3F9"/>
            </a:solidFill>
            <a:ln w="38100" cap="flat">
              <a:solidFill>
                <a:schemeClr val="accent5">
                  <a:hueOff val="-82419"/>
                  <a:satOff val="-9513"/>
                  <a:lumOff val="-16343"/>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grpSp>
          <p:nvGrpSpPr>
            <p:cNvPr id="181" name="Group"/>
            <p:cNvGrpSpPr/>
            <p:nvPr/>
          </p:nvGrpSpPr>
          <p:grpSpPr>
            <a:xfrm>
              <a:off x="1012175" y="145511"/>
              <a:ext cx="12261848" cy="1745884"/>
              <a:chOff x="0" y="0"/>
              <a:chExt cx="12261847" cy="1745883"/>
            </a:xfrm>
          </p:grpSpPr>
          <p:pic>
            <p:nvPicPr>
              <p:cNvPr id="175" name="pasted-movie.png" descr="pasted-movie.png"/>
              <p:cNvPicPr>
                <a:picLocks noChangeAspect="1"/>
              </p:cNvPicPr>
              <p:nvPr/>
            </p:nvPicPr>
            <p:blipFill>
              <a:blip r:embed="rId3"/>
              <a:srcRect/>
              <a:stretch>
                <a:fillRect/>
              </a:stretch>
            </p:blipFill>
            <p:spPr>
              <a:xfrm>
                <a:off x="0" y="84"/>
                <a:ext cx="2064727" cy="1745543"/>
              </a:xfrm>
              <a:prstGeom prst="rect">
                <a:avLst/>
              </a:prstGeom>
              <a:ln w="12700" cap="flat">
                <a:noFill/>
                <a:miter lim="400000"/>
              </a:ln>
              <a:effectLst/>
            </p:spPr>
          </p:pic>
          <p:pic>
            <p:nvPicPr>
              <p:cNvPr id="176" name="pasted-movie.png" descr="pasted-movie.png"/>
              <p:cNvPicPr>
                <a:picLocks noChangeAspect="1"/>
              </p:cNvPicPr>
              <p:nvPr/>
            </p:nvPicPr>
            <p:blipFill>
              <a:blip r:embed="rId4"/>
              <a:stretch>
                <a:fillRect/>
              </a:stretch>
            </p:blipFill>
            <p:spPr>
              <a:xfrm>
                <a:off x="2015017" y="0"/>
                <a:ext cx="2108379" cy="1745759"/>
              </a:xfrm>
              <a:prstGeom prst="rect">
                <a:avLst/>
              </a:prstGeom>
              <a:ln w="12700" cap="flat">
                <a:noFill/>
                <a:miter lim="400000"/>
              </a:ln>
              <a:effectLst/>
            </p:spPr>
          </p:pic>
          <p:pic>
            <p:nvPicPr>
              <p:cNvPr id="177" name="pasted-movie.png" descr="pasted-movie.png"/>
              <p:cNvPicPr>
                <a:picLocks noChangeAspect="1"/>
              </p:cNvPicPr>
              <p:nvPr/>
            </p:nvPicPr>
            <p:blipFill>
              <a:blip r:embed="rId5"/>
              <a:stretch>
                <a:fillRect/>
              </a:stretch>
            </p:blipFill>
            <p:spPr>
              <a:xfrm>
                <a:off x="4109232" y="124"/>
                <a:ext cx="2101000" cy="1745760"/>
              </a:xfrm>
              <a:prstGeom prst="rect">
                <a:avLst/>
              </a:prstGeom>
              <a:ln w="12700" cap="flat">
                <a:noFill/>
                <a:miter lim="400000"/>
              </a:ln>
              <a:effectLst/>
            </p:spPr>
          </p:pic>
          <p:pic>
            <p:nvPicPr>
              <p:cNvPr id="178" name="pasted-movie.png" descr="pasted-movie.png"/>
              <p:cNvPicPr>
                <a:picLocks noChangeAspect="1"/>
              </p:cNvPicPr>
              <p:nvPr/>
            </p:nvPicPr>
            <p:blipFill>
              <a:blip r:embed="rId6"/>
              <a:stretch>
                <a:fillRect/>
              </a:stretch>
            </p:blipFill>
            <p:spPr>
              <a:xfrm>
                <a:off x="6192328" y="0"/>
                <a:ext cx="2066818" cy="1745759"/>
              </a:xfrm>
              <a:prstGeom prst="rect">
                <a:avLst/>
              </a:prstGeom>
              <a:ln w="12700" cap="flat">
                <a:noFill/>
                <a:miter lim="400000"/>
              </a:ln>
              <a:effectLst/>
            </p:spPr>
          </p:pic>
          <p:pic>
            <p:nvPicPr>
              <p:cNvPr id="179" name="pasted-movie.png" descr="pasted-movie.png"/>
              <p:cNvPicPr>
                <a:picLocks noChangeAspect="1"/>
              </p:cNvPicPr>
              <p:nvPr/>
            </p:nvPicPr>
            <p:blipFill>
              <a:blip r:embed="rId7"/>
              <a:stretch>
                <a:fillRect/>
              </a:stretch>
            </p:blipFill>
            <p:spPr>
              <a:xfrm>
                <a:off x="8160498" y="84"/>
                <a:ext cx="1968669" cy="1745590"/>
              </a:xfrm>
              <a:prstGeom prst="rect">
                <a:avLst/>
              </a:prstGeom>
              <a:ln w="12700" cap="flat">
                <a:noFill/>
                <a:miter lim="400000"/>
              </a:ln>
              <a:effectLst/>
            </p:spPr>
          </p:pic>
          <p:pic>
            <p:nvPicPr>
              <p:cNvPr id="180" name="pasted-movie.png" descr="pasted-movie.png"/>
              <p:cNvPicPr>
                <a:picLocks noChangeAspect="1"/>
              </p:cNvPicPr>
              <p:nvPr/>
            </p:nvPicPr>
            <p:blipFill>
              <a:blip r:embed="rId8"/>
              <a:stretch>
                <a:fillRect/>
              </a:stretch>
            </p:blipFill>
            <p:spPr>
              <a:xfrm>
                <a:off x="10088979" y="84"/>
                <a:ext cx="2172869" cy="1745590"/>
              </a:xfrm>
              <a:prstGeom prst="rect">
                <a:avLst/>
              </a:prstGeom>
              <a:ln w="12700" cap="flat">
                <a:noFill/>
                <a:miter lim="400000"/>
              </a:ln>
              <a:effectLst/>
            </p:spPr>
          </p:pic>
        </p:grpSp>
      </p:grpSp>
      <p:sp>
        <p:nvSpPr>
          <p:cNvPr id="183" name="Rounded Rectangle"/>
          <p:cNvSpPr/>
          <p:nvPr/>
        </p:nvSpPr>
        <p:spPr>
          <a:xfrm>
            <a:off x="9739939" y="3597128"/>
            <a:ext cx="14286199" cy="6671083"/>
          </a:xfrm>
          <a:prstGeom prst="roundRect">
            <a:avLst>
              <a:gd name="adj" fmla="val 7953"/>
            </a:avLst>
          </a:prstGeom>
          <a:solidFill>
            <a:srgbClr val="F4ECE9"/>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84" name="Curriculum Drivers"/>
          <p:cNvSpPr txBox="1"/>
          <p:nvPr/>
        </p:nvSpPr>
        <p:spPr>
          <a:xfrm>
            <a:off x="14529829" y="3801484"/>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pic>
        <p:nvPicPr>
          <p:cNvPr id="185" name="Screenshot 2025-02-19 at 13.02.12.png" descr="Screenshot 2025-02-19 at 13.02.12.png"/>
          <p:cNvPicPr>
            <a:picLocks noChangeAspect="1"/>
          </p:cNvPicPr>
          <p:nvPr/>
        </p:nvPicPr>
        <p:blipFill>
          <a:blip r:embed="rId9"/>
          <a:srcRect r="2302" b="3390"/>
          <a:stretch>
            <a:fillRect/>
          </a:stretch>
        </p:blipFill>
        <p:spPr>
          <a:xfrm>
            <a:off x="10101504" y="5698902"/>
            <a:ext cx="2155655" cy="2004659"/>
          </a:xfrm>
          <a:prstGeom prst="rect">
            <a:avLst/>
          </a:prstGeom>
          <a:ln w="12700">
            <a:miter lim="400000"/>
          </a:ln>
        </p:spPr>
      </p:pic>
      <p:pic>
        <p:nvPicPr>
          <p:cNvPr id="186" name="Screenshot 2025-02-19 at 13.03.17.png" descr="Screenshot 2025-02-19 at 13.03.17.png"/>
          <p:cNvPicPr>
            <a:picLocks noChangeAspect="1"/>
          </p:cNvPicPr>
          <p:nvPr/>
        </p:nvPicPr>
        <p:blipFill>
          <a:blip r:embed="rId10"/>
          <a:srcRect l="5341" t="5150" r="2913" b="4763"/>
          <a:stretch>
            <a:fillRect/>
          </a:stretch>
        </p:blipFill>
        <p:spPr>
          <a:xfrm>
            <a:off x="13429249" y="5532728"/>
            <a:ext cx="2277335" cy="2273768"/>
          </a:xfrm>
          <a:custGeom>
            <a:avLst/>
            <a:gdLst/>
            <a:ahLst/>
            <a:cxnLst>
              <a:cxn ang="0">
                <a:pos x="wd2" y="hd2"/>
              </a:cxn>
              <a:cxn ang="5400000">
                <a:pos x="wd2" y="hd2"/>
              </a:cxn>
              <a:cxn ang="10800000">
                <a:pos x="wd2" y="hd2"/>
              </a:cxn>
              <a:cxn ang="16200000">
                <a:pos x="wd2" y="hd2"/>
              </a:cxn>
            </a:cxnLst>
            <a:rect l="0" t="0" r="r" b="b"/>
            <a:pathLst>
              <a:path w="20810" h="21559" extrusionOk="0">
                <a:moveTo>
                  <a:pt x="10597" y="2"/>
                </a:moveTo>
                <a:cubicBezTo>
                  <a:pt x="8795" y="-32"/>
                  <a:pt x="6956" y="417"/>
                  <a:pt x="5263" y="1409"/>
                </a:cubicBezTo>
                <a:cubicBezTo>
                  <a:pt x="4192" y="2037"/>
                  <a:pt x="2777" y="3318"/>
                  <a:pt x="2079" y="4295"/>
                </a:cubicBezTo>
                <a:cubicBezTo>
                  <a:pt x="-779" y="8294"/>
                  <a:pt x="-681" y="13741"/>
                  <a:pt x="2318" y="17658"/>
                </a:cubicBezTo>
                <a:cubicBezTo>
                  <a:pt x="3787" y="19577"/>
                  <a:pt x="6173" y="21008"/>
                  <a:pt x="8777" y="21530"/>
                </a:cubicBezTo>
                <a:cubicBezTo>
                  <a:pt x="8938" y="21562"/>
                  <a:pt x="9838" y="21568"/>
                  <a:pt x="10775" y="21545"/>
                </a:cubicBezTo>
                <a:cubicBezTo>
                  <a:pt x="12182" y="21511"/>
                  <a:pt x="12633" y="21453"/>
                  <a:pt x="13361" y="21210"/>
                </a:cubicBezTo>
                <a:cubicBezTo>
                  <a:pt x="16401" y="20196"/>
                  <a:pt x="18452" y="18401"/>
                  <a:pt x="19776" y="15592"/>
                </a:cubicBezTo>
                <a:cubicBezTo>
                  <a:pt x="20527" y="13999"/>
                  <a:pt x="20797" y="12764"/>
                  <a:pt x="20810" y="10914"/>
                </a:cubicBezTo>
                <a:cubicBezTo>
                  <a:pt x="20821" y="9168"/>
                  <a:pt x="20611" y="8017"/>
                  <a:pt x="20004" y="6531"/>
                </a:cubicBezTo>
                <a:cubicBezTo>
                  <a:pt x="18352" y="2480"/>
                  <a:pt x="14563" y="76"/>
                  <a:pt x="10597" y="2"/>
                </a:cubicBezTo>
                <a:close/>
              </a:path>
            </a:pathLst>
          </a:custGeom>
          <a:ln w="12700">
            <a:miter lim="400000"/>
          </a:ln>
        </p:spPr>
      </p:pic>
      <p:pic>
        <p:nvPicPr>
          <p:cNvPr id="187" name="Screenshot 2025-02-19 at 13.05.02.png" descr="Screenshot 2025-02-19 at 13.05.02.png"/>
          <p:cNvPicPr>
            <a:picLocks noChangeAspect="1"/>
          </p:cNvPicPr>
          <p:nvPr/>
        </p:nvPicPr>
        <p:blipFill>
          <a:blip r:embed="rId11"/>
          <a:srcRect l="3107" t="11250" b="5950"/>
          <a:stretch>
            <a:fillRect/>
          </a:stretch>
        </p:blipFill>
        <p:spPr>
          <a:xfrm>
            <a:off x="17257654" y="5234505"/>
            <a:ext cx="2651106" cy="2414682"/>
          </a:xfrm>
          <a:custGeom>
            <a:avLst/>
            <a:gdLst/>
            <a:ahLst/>
            <a:cxnLst>
              <a:cxn ang="0">
                <a:pos x="wd2" y="hd2"/>
              </a:cxn>
              <a:cxn ang="5400000">
                <a:pos x="wd2" y="hd2"/>
              </a:cxn>
              <a:cxn ang="10800000">
                <a:pos x="wd2" y="hd2"/>
              </a:cxn>
              <a:cxn ang="16200000">
                <a:pos x="wd2" y="hd2"/>
              </a:cxn>
            </a:cxnLst>
            <a:rect l="0" t="0" r="r" b="b"/>
            <a:pathLst>
              <a:path w="21527" h="21577" extrusionOk="0">
                <a:moveTo>
                  <a:pt x="15668" y="0"/>
                </a:moveTo>
                <a:cubicBezTo>
                  <a:pt x="15451" y="2"/>
                  <a:pt x="15218" y="30"/>
                  <a:pt x="14969" y="85"/>
                </a:cubicBezTo>
                <a:cubicBezTo>
                  <a:pt x="13981" y="305"/>
                  <a:pt x="13624" y="557"/>
                  <a:pt x="13374" y="1213"/>
                </a:cubicBezTo>
                <a:cubicBezTo>
                  <a:pt x="13206" y="1654"/>
                  <a:pt x="13105" y="1738"/>
                  <a:pt x="12742" y="1738"/>
                </a:cubicBezTo>
                <a:cubicBezTo>
                  <a:pt x="12505" y="1738"/>
                  <a:pt x="12132" y="1855"/>
                  <a:pt x="11914" y="1997"/>
                </a:cubicBezTo>
                <a:cubicBezTo>
                  <a:pt x="11027" y="2572"/>
                  <a:pt x="10596" y="4731"/>
                  <a:pt x="11192" y="5618"/>
                </a:cubicBezTo>
                <a:cubicBezTo>
                  <a:pt x="11392" y="5915"/>
                  <a:pt x="11452" y="6127"/>
                  <a:pt x="11370" y="6270"/>
                </a:cubicBezTo>
                <a:cubicBezTo>
                  <a:pt x="11166" y="6624"/>
                  <a:pt x="11230" y="7652"/>
                  <a:pt x="11498" y="8292"/>
                </a:cubicBezTo>
                <a:cubicBezTo>
                  <a:pt x="12010" y="9509"/>
                  <a:pt x="13017" y="10128"/>
                  <a:pt x="14067" y="9870"/>
                </a:cubicBezTo>
                <a:cubicBezTo>
                  <a:pt x="14585" y="9742"/>
                  <a:pt x="14750" y="9755"/>
                  <a:pt x="14934" y="9937"/>
                </a:cubicBezTo>
                <a:cubicBezTo>
                  <a:pt x="15058" y="10061"/>
                  <a:pt x="15371" y="10266"/>
                  <a:pt x="15633" y="10395"/>
                </a:cubicBezTo>
                <a:cubicBezTo>
                  <a:pt x="16299" y="10724"/>
                  <a:pt x="17696" y="10635"/>
                  <a:pt x="18198" y="10232"/>
                </a:cubicBezTo>
                <a:cubicBezTo>
                  <a:pt x="18406" y="10065"/>
                  <a:pt x="18692" y="9679"/>
                  <a:pt x="18830" y="9373"/>
                </a:cubicBezTo>
                <a:cubicBezTo>
                  <a:pt x="19036" y="8917"/>
                  <a:pt x="19154" y="8820"/>
                  <a:pt x="19494" y="8820"/>
                </a:cubicBezTo>
                <a:cubicBezTo>
                  <a:pt x="20247" y="8820"/>
                  <a:pt x="20833" y="8386"/>
                  <a:pt x="21195" y="7561"/>
                </a:cubicBezTo>
                <a:cubicBezTo>
                  <a:pt x="21378" y="7146"/>
                  <a:pt x="21525" y="6627"/>
                  <a:pt x="21527" y="6405"/>
                </a:cubicBezTo>
                <a:cubicBezTo>
                  <a:pt x="21527" y="6397"/>
                  <a:pt x="21524" y="6392"/>
                  <a:pt x="21524" y="6384"/>
                </a:cubicBezTo>
                <a:cubicBezTo>
                  <a:pt x="21516" y="5953"/>
                  <a:pt x="21201" y="5135"/>
                  <a:pt x="20879" y="4724"/>
                </a:cubicBezTo>
                <a:cubicBezTo>
                  <a:pt x="20762" y="4574"/>
                  <a:pt x="20670" y="4105"/>
                  <a:pt x="20657" y="3568"/>
                </a:cubicBezTo>
                <a:cubicBezTo>
                  <a:pt x="20632" y="2554"/>
                  <a:pt x="20377" y="2052"/>
                  <a:pt x="19593" y="1465"/>
                </a:cubicBezTo>
                <a:cubicBezTo>
                  <a:pt x="19224" y="1188"/>
                  <a:pt x="18981" y="1125"/>
                  <a:pt x="18430" y="1164"/>
                </a:cubicBezTo>
                <a:cubicBezTo>
                  <a:pt x="17800" y="1208"/>
                  <a:pt x="17693" y="1163"/>
                  <a:pt x="17293" y="724"/>
                </a:cubicBezTo>
                <a:cubicBezTo>
                  <a:pt x="16842" y="228"/>
                  <a:pt x="16321" y="-6"/>
                  <a:pt x="15668" y="0"/>
                </a:cubicBezTo>
                <a:close/>
                <a:moveTo>
                  <a:pt x="5492" y="6033"/>
                </a:moveTo>
                <a:cubicBezTo>
                  <a:pt x="4483" y="6033"/>
                  <a:pt x="4206" y="6091"/>
                  <a:pt x="3545" y="6448"/>
                </a:cubicBezTo>
                <a:cubicBezTo>
                  <a:pt x="2403" y="7064"/>
                  <a:pt x="1466" y="8158"/>
                  <a:pt x="832" y="9618"/>
                </a:cubicBezTo>
                <a:cubicBezTo>
                  <a:pt x="537" y="10297"/>
                  <a:pt x="228" y="11211"/>
                  <a:pt x="145" y="11650"/>
                </a:cubicBezTo>
                <a:cubicBezTo>
                  <a:pt x="-73" y="12816"/>
                  <a:pt x="-40" y="15178"/>
                  <a:pt x="210" y="16239"/>
                </a:cubicBezTo>
                <a:cubicBezTo>
                  <a:pt x="822" y="18836"/>
                  <a:pt x="2334" y="20802"/>
                  <a:pt x="4248" y="21492"/>
                </a:cubicBezTo>
                <a:cubicBezTo>
                  <a:pt x="4436" y="21560"/>
                  <a:pt x="5115" y="21594"/>
                  <a:pt x="5756" y="21570"/>
                </a:cubicBezTo>
                <a:cubicBezTo>
                  <a:pt x="6710" y="21533"/>
                  <a:pt x="7056" y="21447"/>
                  <a:pt x="7664" y="21105"/>
                </a:cubicBezTo>
                <a:cubicBezTo>
                  <a:pt x="9128" y="20280"/>
                  <a:pt x="10402" y="18335"/>
                  <a:pt x="10883" y="16190"/>
                </a:cubicBezTo>
                <a:cubicBezTo>
                  <a:pt x="11332" y="14186"/>
                  <a:pt x="11094" y="11355"/>
                  <a:pt x="10338" y="9703"/>
                </a:cubicBezTo>
                <a:cubicBezTo>
                  <a:pt x="10064" y="9105"/>
                  <a:pt x="10042" y="8937"/>
                  <a:pt x="10177" y="8544"/>
                </a:cubicBezTo>
                <a:cubicBezTo>
                  <a:pt x="10465" y="7707"/>
                  <a:pt x="9765" y="6836"/>
                  <a:pt x="9017" y="7097"/>
                </a:cubicBezTo>
                <a:cubicBezTo>
                  <a:pt x="8947" y="7121"/>
                  <a:pt x="8814" y="7095"/>
                  <a:pt x="8650" y="7043"/>
                </a:cubicBezTo>
                <a:cubicBezTo>
                  <a:pt x="8620" y="7048"/>
                  <a:pt x="8588" y="7042"/>
                  <a:pt x="8556" y="7015"/>
                </a:cubicBezTo>
                <a:cubicBezTo>
                  <a:pt x="8332" y="6933"/>
                  <a:pt x="8044" y="6798"/>
                  <a:pt x="7709" y="6611"/>
                </a:cubicBezTo>
                <a:cubicBezTo>
                  <a:pt x="6743" y="6073"/>
                  <a:pt x="6586" y="6033"/>
                  <a:pt x="5492" y="6033"/>
                </a:cubicBezTo>
                <a:close/>
              </a:path>
            </a:pathLst>
          </a:custGeom>
          <a:ln w="12700">
            <a:miter lim="400000"/>
          </a:ln>
        </p:spPr>
      </p:pic>
      <p:pic>
        <p:nvPicPr>
          <p:cNvPr id="188" name="Screenshot 2025-02-19 at 13.05.30.png" descr="Screenshot 2025-02-19 at 13.05.30.png"/>
          <p:cNvPicPr>
            <a:picLocks noChangeAspect="1"/>
          </p:cNvPicPr>
          <p:nvPr/>
        </p:nvPicPr>
        <p:blipFill>
          <a:blip r:embed="rId12"/>
          <a:srcRect l="2133" t="3086" r="14179" b="8202"/>
          <a:stretch>
            <a:fillRect/>
          </a:stretch>
        </p:blipFill>
        <p:spPr>
          <a:xfrm>
            <a:off x="20281966" y="5330128"/>
            <a:ext cx="2658667" cy="2678968"/>
          </a:xfrm>
          <a:custGeom>
            <a:avLst/>
            <a:gdLst/>
            <a:ahLst/>
            <a:cxnLst>
              <a:cxn ang="0">
                <a:pos x="wd2" y="hd2"/>
              </a:cxn>
              <a:cxn ang="5400000">
                <a:pos x="wd2" y="hd2"/>
              </a:cxn>
              <a:cxn ang="10800000">
                <a:pos x="wd2" y="hd2"/>
              </a:cxn>
              <a:cxn ang="16200000">
                <a:pos x="wd2" y="hd2"/>
              </a:cxn>
            </a:cxnLst>
            <a:rect l="0" t="0" r="r" b="b"/>
            <a:pathLst>
              <a:path w="21600" h="21595" extrusionOk="0">
                <a:moveTo>
                  <a:pt x="13616" y="10"/>
                </a:moveTo>
                <a:cubicBezTo>
                  <a:pt x="13323" y="-5"/>
                  <a:pt x="13019" y="-4"/>
                  <a:pt x="12704" y="16"/>
                </a:cubicBezTo>
                <a:cubicBezTo>
                  <a:pt x="8679" y="273"/>
                  <a:pt x="6850" y="3512"/>
                  <a:pt x="9538" y="5625"/>
                </a:cubicBezTo>
                <a:cubicBezTo>
                  <a:pt x="10358" y="6269"/>
                  <a:pt x="10450" y="6795"/>
                  <a:pt x="9792" y="7093"/>
                </a:cubicBezTo>
                <a:cubicBezTo>
                  <a:pt x="9541" y="7207"/>
                  <a:pt x="9335" y="7367"/>
                  <a:pt x="9335" y="7451"/>
                </a:cubicBezTo>
                <a:cubicBezTo>
                  <a:pt x="9335" y="7535"/>
                  <a:pt x="9709" y="7605"/>
                  <a:pt x="10166" y="7605"/>
                </a:cubicBezTo>
                <a:cubicBezTo>
                  <a:pt x="10822" y="7605"/>
                  <a:pt x="11092" y="7507"/>
                  <a:pt x="11430" y="7144"/>
                </a:cubicBezTo>
                <a:cubicBezTo>
                  <a:pt x="11816" y="6732"/>
                  <a:pt x="12019" y="6680"/>
                  <a:pt x="13407" y="6636"/>
                </a:cubicBezTo>
                <a:cubicBezTo>
                  <a:pt x="14660" y="6595"/>
                  <a:pt x="15151" y="6489"/>
                  <a:pt x="15990" y="6082"/>
                </a:cubicBezTo>
                <a:cubicBezTo>
                  <a:pt x="19858" y="4204"/>
                  <a:pt x="18013" y="234"/>
                  <a:pt x="13616" y="10"/>
                </a:cubicBezTo>
                <a:close/>
                <a:moveTo>
                  <a:pt x="4482" y="6744"/>
                </a:moveTo>
                <a:cubicBezTo>
                  <a:pt x="2319" y="6744"/>
                  <a:pt x="2268" y="6752"/>
                  <a:pt x="1141" y="7371"/>
                </a:cubicBezTo>
                <a:cubicBezTo>
                  <a:pt x="512" y="7717"/>
                  <a:pt x="0" y="8047"/>
                  <a:pt x="0" y="8104"/>
                </a:cubicBezTo>
                <a:cubicBezTo>
                  <a:pt x="0" y="8161"/>
                  <a:pt x="211" y="8482"/>
                  <a:pt x="471" y="8821"/>
                </a:cubicBezTo>
                <a:cubicBezTo>
                  <a:pt x="1015" y="9528"/>
                  <a:pt x="2054" y="10254"/>
                  <a:pt x="3057" y="10625"/>
                </a:cubicBezTo>
                <a:cubicBezTo>
                  <a:pt x="3992" y="10971"/>
                  <a:pt x="5758" y="10844"/>
                  <a:pt x="6710" y="10363"/>
                </a:cubicBezTo>
                <a:cubicBezTo>
                  <a:pt x="7399" y="10014"/>
                  <a:pt x="8967" y="8468"/>
                  <a:pt x="8967" y="8139"/>
                </a:cubicBezTo>
                <a:cubicBezTo>
                  <a:pt x="8967" y="8062"/>
                  <a:pt x="8455" y="7717"/>
                  <a:pt x="7826" y="7371"/>
                </a:cubicBezTo>
                <a:cubicBezTo>
                  <a:pt x="6699" y="6752"/>
                  <a:pt x="6645" y="6744"/>
                  <a:pt x="4482" y="6744"/>
                </a:cubicBezTo>
                <a:close/>
                <a:moveTo>
                  <a:pt x="11047" y="8926"/>
                </a:moveTo>
                <a:cubicBezTo>
                  <a:pt x="9733" y="8949"/>
                  <a:pt x="8611" y="10202"/>
                  <a:pt x="8606" y="12029"/>
                </a:cubicBezTo>
                <a:cubicBezTo>
                  <a:pt x="8602" y="13310"/>
                  <a:pt x="8981" y="14179"/>
                  <a:pt x="9818" y="14813"/>
                </a:cubicBezTo>
                <a:lnTo>
                  <a:pt x="10434" y="15280"/>
                </a:lnTo>
                <a:lnTo>
                  <a:pt x="10434" y="18437"/>
                </a:lnTo>
                <a:cubicBezTo>
                  <a:pt x="10434" y="20421"/>
                  <a:pt x="10500" y="21595"/>
                  <a:pt x="10615" y="21595"/>
                </a:cubicBezTo>
                <a:cubicBezTo>
                  <a:pt x="10728" y="21595"/>
                  <a:pt x="10798" y="20629"/>
                  <a:pt x="10798" y="19061"/>
                </a:cubicBezTo>
                <a:cubicBezTo>
                  <a:pt x="10798" y="17668"/>
                  <a:pt x="10866" y="16486"/>
                  <a:pt x="10950" y="16435"/>
                </a:cubicBezTo>
                <a:cubicBezTo>
                  <a:pt x="11034" y="16383"/>
                  <a:pt x="11944" y="17277"/>
                  <a:pt x="12972" y="18421"/>
                </a:cubicBezTo>
                <a:cubicBezTo>
                  <a:pt x="13999" y="19566"/>
                  <a:pt x="14939" y="20501"/>
                  <a:pt x="15061" y="20498"/>
                </a:cubicBezTo>
                <a:cubicBezTo>
                  <a:pt x="15183" y="20494"/>
                  <a:pt x="15778" y="19818"/>
                  <a:pt x="16383" y="18997"/>
                </a:cubicBezTo>
                <a:lnTo>
                  <a:pt x="17482" y="17506"/>
                </a:lnTo>
                <a:lnTo>
                  <a:pt x="19540" y="17455"/>
                </a:lnTo>
                <a:lnTo>
                  <a:pt x="21600" y="17404"/>
                </a:lnTo>
                <a:lnTo>
                  <a:pt x="21600" y="13322"/>
                </a:lnTo>
                <a:lnTo>
                  <a:pt x="21600" y="9240"/>
                </a:lnTo>
                <a:lnTo>
                  <a:pt x="18121" y="9240"/>
                </a:lnTo>
                <a:lnTo>
                  <a:pt x="14642" y="9240"/>
                </a:lnTo>
                <a:lnTo>
                  <a:pt x="14642" y="13328"/>
                </a:lnTo>
                <a:lnTo>
                  <a:pt x="14642" y="17414"/>
                </a:lnTo>
                <a:lnTo>
                  <a:pt x="15529" y="17414"/>
                </a:lnTo>
                <a:cubicBezTo>
                  <a:pt x="16015" y="17414"/>
                  <a:pt x="16464" y="17469"/>
                  <a:pt x="16528" y="17532"/>
                </a:cubicBezTo>
                <a:cubicBezTo>
                  <a:pt x="16674" y="17677"/>
                  <a:pt x="15186" y="19805"/>
                  <a:pt x="14987" y="19736"/>
                </a:cubicBezTo>
                <a:cubicBezTo>
                  <a:pt x="14907" y="19708"/>
                  <a:pt x="14009" y="18755"/>
                  <a:pt x="12991" y="17618"/>
                </a:cubicBezTo>
                <a:cubicBezTo>
                  <a:pt x="11856" y="16350"/>
                  <a:pt x="11204" y="15485"/>
                  <a:pt x="11308" y="15382"/>
                </a:cubicBezTo>
                <a:cubicBezTo>
                  <a:pt x="11401" y="15290"/>
                  <a:pt x="11756" y="15078"/>
                  <a:pt x="12098" y="14909"/>
                </a:cubicBezTo>
                <a:cubicBezTo>
                  <a:pt x="13830" y="14051"/>
                  <a:pt x="14020" y="10397"/>
                  <a:pt x="12388" y="9336"/>
                </a:cubicBezTo>
                <a:cubicBezTo>
                  <a:pt x="11942" y="9045"/>
                  <a:pt x="11485" y="8919"/>
                  <a:pt x="11047" y="8926"/>
                </a:cubicBezTo>
                <a:close/>
              </a:path>
            </a:pathLst>
          </a:custGeom>
          <a:ln w="12700">
            <a:miter lim="400000"/>
          </a:ln>
        </p:spPr>
      </p:pic>
      <p:sp>
        <p:nvSpPr>
          <p:cNvPr id="189" name="Aspiration"/>
          <p:cNvSpPr txBox="1"/>
          <p:nvPr/>
        </p:nvSpPr>
        <p:spPr>
          <a:xfrm>
            <a:off x="10101504" y="7855359"/>
            <a:ext cx="2474672"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Aspiration</a:t>
            </a:r>
          </a:p>
        </p:txBody>
      </p:sp>
      <p:sp>
        <p:nvSpPr>
          <p:cNvPr id="190" name="Community"/>
          <p:cNvSpPr txBox="1"/>
          <p:nvPr/>
        </p:nvSpPr>
        <p:spPr>
          <a:xfrm>
            <a:off x="13107772" y="7855359"/>
            <a:ext cx="2731313"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Community</a:t>
            </a:r>
          </a:p>
        </p:txBody>
      </p:sp>
      <p:sp>
        <p:nvSpPr>
          <p:cNvPr id="191" name="Creativity"/>
          <p:cNvSpPr txBox="1"/>
          <p:nvPr/>
        </p:nvSpPr>
        <p:spPr>
          <a:xfrm>
            <a:off x="16692824" y="7855359"/>
            <a:ext cx="2394815"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Creativity</a:t>
            </a:r>
          </a:p>
        </p:txBody>
      </p:sp>
      <p:sp>
        <p:nvSpPr>
          <p:cNvPr id="192" name="Language and communication"/>
          <p:cNvSpPr txBox="1"/>
          <p:nvPr/>
        </p:nvSpPr>
        <p:spPr>
          <a:xfrm>
            <a:off x="19855425" y="7932468"/>
            <a:ext cx="4077543" cy="14770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Language and communication</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Rounded Rectangle"/>
          <p:cNvSpPr/>
          <p:nvPr/>
        </p:nvSpPr>
        <p:spPr>
          <a:xfrm>
            <a:off x="679430" y="436678"/>
            <a:ext cx="7330820" cy="12842644"/>
          </a:xfrm>
          <a:prstGeom prst="roundRect">
            <a:avLst>
              <a:gd name="adj" fmla="val 7238"/>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95"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u="sng">
                <a:latin typeface="Letter-join No-Lead 8"/>
                <a:ea typeface="Letter-join No-Lead 8"/>
                <a:cs typeface="Letter-join No-Lead 8"/>
                <a:sym typeface="Letter-join No-Lead 8"/>
              </a:defRPr>
            </a:lvl1pPr>
          </a:lstStyle>
          <a:p>
            <a:r>
              <a:t>Curriculum Drivers</a:t>
            </a:r>
          </a:p>
        </p:txBody>
      </p:sp>
      <p:sp>
        <p:nvSpPr>
          <p:cNvPr id="196" name="Rounded Rectangle"/>
          <p:cNvSpPr/>
          <p:nvPr/>
        </p:nvSpPr>
        <p:spPr>
          <a:xfrm>
            <a:off x="8430042" y="436678"/>
            <a:ext cx="15253790" cy="12842644"/>
          </a:xfrm>
          <a:prstGeom prst="roundRect">
            <a:avLst>
              <a:gd name="adj" fmla="val 4131"/>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197" name="At Marden Vale we believe that our curriculum should offer not only the national curriculum but life skills and experiences beyond this. When designing our curriculum, we took into account the needs of our learners and community, our vision and values, a"/>
          <p:cNvSpPr txBox="1"/>
          <p:nvPr/>
        </p:nvSpPr>
        <p:spPr>
          <a:xfrm>
            <a:off x="1026571" y="1813811"/>
            <a:ext cx="6520104" cy="112471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a:defRPr sz="3900">
                <a:latin typeface="Letter-join No-Lead 8"/>
                <a:ea typeface="Letter-join No-Lead 8"/>
                <a:cs typeface="Letter-join No-Lead 8"/>
                <a:sym typeface="Letter-join No-Lead 8"/>
              </a:defRPr>
            </a:pPr>
            <a:r>
              <a:t>At Marden Vale we believe that our curriculum should offer not only the national curriculum but life skills and experiences beyond this. When designing our curriculum, we took into account the needs of our learners and community, our vision and values, and the location of our school. These curriculum drivers are used to underpin the development work we undertake in all areas of school life and to ensure our curriculum offer is enriched and personalised to our children and their families.</a:t>
            </a:r>
          </a:p>
          <a:p>
            <a:pPr algn="ctr">
              <a:defRPr sz="3900">
                <a:latin typeface="Letter-join No-Lead 8"/>
                <a:ea typeface="Letter-join No-Lead 8"/>
                <a:cs typeface="Letter-join No-Lead 8"/>
                <a:sym typeface="Letter-join No-Lead 8"/>
              </a:defRPr>
            </a:pPr>
            <a:r>
              <a:t>Our four key drivers are Aspiration, Community, Creativity and Language and Communication.</a:t>
            </a:r>
          </a:p>
        </p:txBody>
      </p:sp>
      <p:sp>
        <p:nvSpPr>
          <p:cNvPr id="198" name="Learning model and lesson design"/>
          <p:cNvSpPr txBox="1"/>
          <p:nvPr/>
        </p:nvSpPr>
        <p:spPr>
          <a:xfrm>
            <a:off x="11808473" y="523146"/>
            <a:ext cx="8658603"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u="sng">
                <a:latin typeface="Letter-join No-Lead 8"/>
                <a:ea typeface="Letter-join No-Lead 8"/>
                <a:cs typeface="Letter-join No-Lead 8"/>
                <a:sym typeface="Letter-join No-Lead 8"/>
              </a:defRPr>
            </a:lvl1pPr>
          </a:lstStyle>
          <a:p>
            <a:r>
              <a:t>Learning model and lesson design</a:t>
            </a:r>
          </a:p>
        </p:txBody>
      </p:sp>
      <p:sp>
        <p:nvSpPr>
          <p:cNvPr id="199" name="Tom Sherrington’s learning model underpins our teaching and learning by ensuring that lessons are well-sequenced and structured with clear learning intentions. We prioritise active student engagement, regular retrieval practice and high-quality feedback,"/>
          <p:cNvSpPr txBox="1"/>
          <p:nvPr/>
        </p:nvSpPr>
        <p:spPr>
          <a:xfrm>
            <a:off x="8704170" y="7195129"/>
            <a:ext cx="14705534" cy="56489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sz="4000">
                <a:latin typeface="Letter-join No-Lead 8"/>
                <a:ea typeface="Letter-join No-Lead 8"/>
                <a:cs typeface="Letter-join No-Lead 8"/>
                <a:sym typeface="Letter-join No-Lead 8"/>
              </a:defRPr>
            </a:lvl1pPr>
          </a:lstStyle>
          <a:p>
            <a:r>
              <a:t>Tom Sherrington’s learning model underpins our teaching and learning by ensuring that lessons are well-sequenced and structured with clear learning intentions. We prioritise active student engagement, regular retrieval practice and high-quality feedback, allowing students to consolidate and retain knowledge effectively. The model supports teachers in assessing progress through formative assessment and adapting teaching to meet individual needs. A focus on delivering lessons with optimal cognitive load and promoting independent learning, helps students develop a deep understanding of the curriculum and the skills necessary for lifelong learning.</a:t>
            </a:r>
          </a:p>
        </p:txBody>
      </p:sp>
      <p:grpSp>
        <p:nvGrpSpPr>
          <p:cNvPr id="202" name="Group"/>
          <p:cNvGrpSpPr/>
          <p:nvPr/>
        </p:nvGrpSpPr>
        <p:grpSpPr>
          <a:xfrm>
            <a:off x="8568278" y="1517103"/>
            <a:ext cx="14977318" cy="5286647"/>
            <a:chOff x="0" y="0"/>
            <a:chExt cx="14977316" cy="5286646"/>
          </a:xfrm>
        </p:grpSpPr>
        <p:pic>
          <p:nvPicPr>
            <p:cNvPr id="200" name="Screenshot 2025-02-19 at 15.07.10.png" descr="Screenshot 2025-02-19 at 15.07.10.png"/>
            <p:cNvPicPr>
              <a:picLocks noChangeAspect="1"/>
            </p:cNvPicPr>
            <p:nvPr/>
          </p:nvPicPr>
          <p:blipFill>
            <a:blip r:embed="rId2"/>
            <a:stretch>
              <a:fillRect/>
            </a:stretch>
          </p:blipFill>
          <p:spPr>
            <a:xfrm>
              <a:off x="0" y="0"/>
              <a:ext cx="9014146" cy="5286647"/>
            </a:xfrm>
            <a:prstGeom prst="rect">
              <a:avLst/>
            </a:prstGeom>
            <a:ln w="12700" cap="flat">
              <a:noFill/>
              <a:miter lim="400000"/>
            </a:ln>
            <a:effectLst/>
          </p:spPr>
        </p:pic>
        <p:pic>
          <p:nvPicPr>
            <p:cNvPr id="201" name="Screenshot 2025-02-19 at 15.11.53.png" descr="Screenshot 2025-02-19 at 15.11.53.png"/>
            <p:cNvPicPr>
              <a:picLocks noChangeAspect="1"/>
            </p:cNvPicPr>
            <p:nvPr/>
          </p:nvPicPr>
          <p:blipFill>
            <a:blip r:embed="rId3"/>
            <a:stretch>
              <a:fillRect/>
            </a:stretch>
          </p:blipFill>
          <p:spPr>
            <a:xfrm>
              <a:off x="9142425" y="0"/>
              <a:ext cx="5834892" cy="5286647"/>
            </a:xfrm>
            <a:prstGeom prst="rect">
              <a:avLst/>
            </a:prstGeom>
            <a:ln w="12700" cap="flat">
              <a:noFill/>
              <a:miter lim="400000"/>
            </a:ln>
            <a:effectLst/>
          </p:spPr>
        </p:pic>
      </p:gr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05" name="Rounded Rectangle"/>
          <p:cNvSpPr/>
          <p:nvPr/>
        </p:nvSpPr>
        <p:spPr>
          <a:xfrm>
            <a:off x="679430" y="436678"/>
            <a:ext cx="11303814" cy="6158266"/>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6" name="Rounded Rectangle"/>
          <p:cNvSpPr/>
          <p:nvPr/>
        </p:nvSpPr>
        <p:spPr>
          <a:xfrm>
            <a:off x="12413460" y="436678"/>
            <a:ext cx="11303814" cy="6158266"/>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7" name="Rounded Rectangle"/>
          <p:cNvSpPr/>
          <p:nvPr/>
        </p:nvSpPr>
        <p:spPr>
          <a:xfrm>
            <a:off x="673078" y="7029132"/>
            <a:ext cx="11303814" cy="6158267"/>
          </a:xfrm>
          <a:prstGeom prst="roundRect">
            <a:avLst>
              <a:gd name="adj" fmla="val 7756"/>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08" name="Rounded Rectangle"/>
          <p:cNvSpPr/>
          <p:nvPr/>
        </p:nvSpPr>
        <p:spPr>
          <a:xfrm>
            <a:off x="12407108" y="7029132"/>
            <a:ext cx="11303813" cy="6158267"/>
          </a:xfrm>
          <a:prstGeom prst="roundRect">
            <a:avLst>
              <a:gd name="adj" fmla="val 7756"/>
            </a:avLst>
          </a:prstGeom>
          <a:solidFill>
            <a:srgbClr val="EAD4CA"/>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pic>
        <p:nvPicPr>
          <p:cNvPr id="209" name="Screenshot 2025-02-19 at 13.02.12.png" descr="Screenshot 2025-02-19 at 13.02.12.png"/>
          <p:cNvPicPr>
            <a:picLocks noChangeAspect="1"/>
          </p:cNvPicPr>
          <p:nvPr/>
        </p:nvPicPr>
        <p:blipFill>
          <a:blip r:embed="rId2"/>
          <a:srcRect r="2302" b="3390"/>
          <a:stretch>
            <a:fillRect/>
          </a:stretch>
        </p:blipFill>
        <p:spPr>
          <a:xfrm>
            <a:off x="1700059" y="1573327"/>
            <a:ext cx="2155655" cy="2004658"/>
          </a:xfrm>
          <a:prstGeom prst="rect">
            <a:avLst/>
          </a:prstGeom>
          <a:ln w="12700">
            <a:miter lim="400000"/>
          </a:ln>
        </p:spPr>
      </p:pic>
      <p:pic>
        <p:nvPicPr>
          <p:cNvPr id="210" name="Screenshot 2025-02-19 at 13.03.17.png" descr="Screenshot 2025-02-19 at 13.03.17.png"/>
          <p:cNvPicPr>
            <a:picLocks noChangeAspect="1"/>
          </p:cNvPicPr>
          <p:nvPr/>
        </p:nvPicPr>
        <p:blipFill>
          <a:blip r:embed="rId3"/>
          <a:srcRect l="5341" t="5150" r="2913" b="4763"/>
          <a:stretch>
            <a:fillRect/>
          </a:stretch>
        </p:blipFill>
        <p:spPr>
          <a:xfrm>
            <a:off x="12782703" y="1438751"/>
            <a:ext cx="2277335" cy="2273768"/>
          </a:xfrm>
          <a:custGeom>
            <a:avLst/>
            <a:gdLst/>
            <a:ahLst/>
            <a:cxnLst>
              <a:cxn ang="0">
                <a:pos x="wd2" y="hd2"/>
              </a:cxn>
              <a:cxn ang="5400000">
                <a:pos x="wd2" y="hd2"/>
              </a:cxn>
              <a:cxn ang="10800000">
                <a:pos x="wd2" y="hd2"/>
              </a:cxn>
              <a:cxn ang="16200000">
                <a:pos x="wd2" y="hd2"/>
              </a:cxn>
            </a:cxnLst>
            <a:rect l="0" t="0" r="r" b="b"/>
            <a:pathLst>
              <a:path w="20810" h="21559" extrusionOk="0">
                <a:moveTo>
                  <a:pt x="10597" y="2"/>
                </a:moveTo>
                <a:cubicBezTo>
                  <a:pt x="8795" y="-32"/>
                  <a:pt x="6956" y="417"/>
                  <a:pt x="5263" y="1409"/>
                </a:cubicBezTo>
                <a:cubicBezTo>
                  <a:pt x="4192" y="2037"/>
                  <a:pt x="2777" y="3318"/>
                  <a:pt x="2079" y="4295"/>
                </a:cubicBezTo>
                <a:cubicBezTo>
                  <a:pt x="-779" y="8294"/>
                  <a:pt x="-681" y="13741"/>
                  <a:pt x="2318" y="17658"/>
                </a:cubicBezTo>
                <a:cubicBezTo>
                  <a:pt x="3787" y="19577"/>
                  <a:pt x="6173" y="21008"/>
                  <a:pt x="8777" y="21530"/>
                </a:cubicBezTo>
                <a:cubicBezTo>
                  <a:pt x="8938" y="21562"/>
                  <a:pt x="9838" y="21568"/>
                  <a:pt x="10775" y="21545"/>
                </a:cubicBezTo>
                <a:cubicBezTo>
                  <a:pt x="12182" y="21511"/>
                  <a:pt x="12633" y="21453"/>
                  <a:pt x="13361" y="21210"/>
                </a:cubicBezTo>
                <a:cubicBezTo>
                  <a:pt x="16401" y="20196"/>
                  <a:pt x="18452" y="18401"/>
                  <a:pt x="19776" y="15592"/>
                </a:cubicBezTo>
                <a:cubicBezTo>
                  <a:pt x="20527" y="13999"/>
                  <a:pt x="20797" y="12764"/>
                  <a:pt x="20810" y="10914"/>
                </a:cubicBezTo>
                <a:cubicBezTo>
                  <a:pt x="20821" y="9168"/>
                  <a:pt x="20611" y="8017"/>
                  <a:pt x="20004" y="6531"/>
                </a:cubicBezTo>
                <a:cubicBezTo>
                  <a:pt x="18352" y="2480"/>
                  <a:pt x="14563" y="76"/>
                  <a:pt x="10597" y="2"/>
                </a:cubicBezTo>
                <a:close/>
              </a:path>
            </a:pathLst>
          </a:custGeom>
          <a:ln w="12700">
            <a:miter lim="400000"/>
          </a:ln>
        </p:spPr>
      </p:pic>
      <p:pic>
        <p:nvPicPr>
          <p:cNvPr id="211" name="Screenshot 2025-02-19 at 13.05.02.png" descr="Screenshot 2025-02-19 at 13.05.02.png"/>
          <p:cNvPicPr>
            <a:picLocks noChangeAspect="1"/>
          </p:cNvPicPr>
          <p:nvPr/>
        </p:nvPicPr>
        <p:blipFill>
          <a:blip r:embed="rId4"/>
          <a:srcRect l="3107" t="11250" b="5950"/>
          <a:stretch>
            <a:fillRect/>
          </a:stretch>
        </p:blipFill>
        <p:spPr>
          <a:xfrm>
            <a:off x="1124806" y="8066990"/>
            <a:ext cx="2651106" cy="2414681"/>
          </a:xfrm>
          <a:custGeom>
            <a:avLst/>
            <a:gdLst/>
            <a:ahLst/>
            <a:cxnLst>
              <a:cxn ang="0">
                <a:pos x="wd2" y="hd2"/>
              </a:cxn>
              <a:cxn ang="5400000">
                <a:pos x="wd2" y="hd2"/>
              </a:cxn>
              <a:cxn ang="10800000">
                <a:pos x="wd2" y="hd2"/>
              </a:cxn>
              <a:cxn ang="16200000">
                <a:pos x="wd2" y="hd2"/>
              </a:cxn>
            </a:cxnLst>
            <a:rect l="0" t="0" r="r" b="b"/>
            <a:pathLst>
              <a:path w="21527" h="21577" extrusionOk="0">
                <a:moveTo>
                  <a:pt x="15668" y="0"/>
                </a:moveTo>
                <a:cubicBezTo>
                  <a:pt x="15451" y="2"/>
                  <a:pt x="15218" y="30"/>
                  <a:pt x="14969" y="85"/>
                </a:cubicBezTo>
                <a:cubicBezTo>
                  <a:pt x="13981" y="305"/>
                  <a:pt x="13624" y="557"/>
                  <a:pt x="13374" y="1213"/>
                </a:cubicBezTo>
                <a:cubicBezTo>
                  <a:pt x="13206" y="1654"/>
                  <a:pt x="13105" y="1738"/>
                  <a:pt x="12742" y="1738"/>
                </a:cubicBezTo>
                <a:cubicBezTo>
                  <a:pt x="12505" y="1738"/>
                  <a:pt x="12132" y="1855"/>
                  <a:pt x="11914" y="1997"/>
                </a:cubicBezTo>
                <a:cubicBezTo>
                  <a:pt x="11027" y="2572"/>
                  <a:pt x="10596" y="4731"/>
                  <a:pt x="11192" y="5618"/>
                </a:cubicBezTo>
                <a:cubicBezTo>
                  <a:pt x="11392" y="5915"/>
                  <a:pt x="11452" y="6127"/>
                  <a:pt x="11370" y="6270"/>
                </a:cubicBezTo>
                <a:cubicBezTo>
                  <a:pt x="11166" y="6624"/>
                  <a:pt x="11230" y="7652"/>
                  <a:pt x="11498" y="8292"/>
                </a:cubicBezTo>
                <a:cubicBezTo>
                  <a:pt x="12010" y="9509"/>
                  <a:pt x="13017" y="10128"/>
                  <a:pt x="14067" y="9870"/>
                </a:cubicBezTo>
                <a:cubicBezTo>
                  <a:pt x="14585" y="9742"/>
                  <a:pt x="14750" y="9755"/>
                  <a:pt x="14934" y="9937"/>
                </a:cubicBezTo>
                <a:cubicBezTo>
                  <a:pt x="15058" y="10061"/>
                  <a:pt x="15371" y="10266"/>
                  <a:pt x="15633" y="10395"/>
                </a:cubicBezTo>
                <a:cubicBezTo>
                  <a:pt x="16299" y="10724"/>
                  <a:pt x="17696" y="10635"/>
                  <a:pt x="18198" y="10232"/>
                </a:cubicBezTo>
                <a:cubicBezTo>
                  <a:pt x="18406" y="10065"/>
                  <a:pt x="18692" y="9679"/>
                  <a:pt x="18830" y="9373"/>
                </a:cubicBezTo>
                <a:cubicBezTo>
                  <a:pt x="19036" y="8917"/>
                  <a:pt x="19154" y="8820"/>
                  <a:pt x="19494" y="8820"/>
                </a:cubicBezTo>
                <a:cubicBezTo>
                  <a:pt x="20247" y="8820"/>
                  <a:pt x="20833" y="8386"/>
                  <a:pt x="21195" y="7561"/>
                </a:cubicBezTo>
                <a:cubicBezTo>
                  <a:pt x="21378" y="7146"/>
                  <a:pt x="21525" y="6627"/>
                  <a:pt x="21527" y="6405"/>
                </a:cubicBezTo>
                <a:cubicBezTo>
                  <a:pt x="21527" y="6397"/>
                  <a:pt x="21524" y="6392"/>
                  <a:pt x="21524" y="6384"/>
                </a:cubicBezTo>
                <a:cubicBezTo>
                  <a:pt x="21516" y="5953"/>
                  <a:pt x="21201" y="5135"/>
                  <a:pt x="20879" y="4724"/>
                </a:cubicBezTo>
                <a:cubicBezTo>
                  <a:pt x="20762" y="4574"/>
                  <a:pt x="20670" y="4105"/>
                  <a:pt x="20657" y="3568"/>
                </a:cubicBezTo>
                <a:cubicBezTo>
                  <a:pt x="20632" y="2554"/>
                  <a:pt x="20377" y="2052"/>
                  <a:pt x="19593" y="1465"/>
                </a:cubicBezTo>
                <a:cubicBezTo>
                  <a:pt x="19224" y="1188"/>
                  <a:pt x="18981" y="1125"/>
                  <a:pt x="18430" y="1164"/>
                </a:cubicBezTo>
                <a:cubicBezTo>
                  <a:pt x="17800" y="1208"/>
                  <a:pt x="17693" y="1163"/>
                  <a:pt x="17293" y="724"/>
                </a:cubicBezTo>
                <a:cubicBezTo>
                  <a:pt x="16842" y="228"/>
                  <a:pt x="16321" y="-6"/>
                  <a:pt x="15668" y="0"/>
                </a:cubicBezTo>
                <a:close/>
                <a:moveTo>
                  <a:pt x="5492" y="6033"/>
                </a:moveTo>
                <a:cubicBezTo>
                  <a:pt x="4483" y="6033"/>
                  <a:pt x="4206" y="6091"/>
                  <a:pt x="3545" y="6448"/>
                </a:cubicBezTo>
                <a:cubicBezTo>
                  <a:pt x="2403" y="7064"/>
                  <a:pt x="1466" y="8158"/>
                  <a:pt x="832" y="9618"/>
                </a:cubicBezTo>
                <a:cubicBezTo>
                  <a:pt x="537" y="10297"/>
                  <a:pt x="228" y="11211"/>
                  <a:pt x="145" y="11650"/>
                </a:cubicBezTo>
                <a:cubicBezTo>
                  <a:pt x="-73" y="12816"/>
                  <a:pt x="-40" y="15178"/>
                  <a:pt x="210" y="16239"/>
                </a:cubicBezTo>
                <a:cubicBezTo>
                  <a:pt x="822" y="18836"/>
                  <a:pt x="2334" y="20802"/>
                  <a:pt x="4248" y="21492"/>
                </a:cubicBezTo>
                <a:cubicBezTo>
                  <a:pt x="4436" y="21560"/>
                  <a:pt x="5115" y="21594"/>
                  <a:pt x="5756" y="21570"/>
                </a:cubicBezTo>
                <a:cubicBezTo>
                  <a:pt x="6710" y="21533"/>
                  <a:pt x="7056" y="21447"/>
                  <a:pt x="7664" y="21105"/>
                </a:cubicBezTo>
                <a:cubicBezTo>
                  <a:pt x="9128" y="20280"/>
                  <a:pt x="10402" y="18335"/>
                  <a:pt x="10883" y="16190"/>
                </a:cubicBezTo>
                <a:cubicBezTo>
                  <a:pt x="11332" y="14186"/>
                  <a:pt x="11094" y="11355"/>
                  <a:pt x="10338" y="9703"/>
                </a:cubicBezTo>
                <a:cubicBezTo>
                  <a:pt x="10064" y="9105"/>
                  <a:pt x="10042" y="8937"/>
                  <a:pt x="10177" y="8544"/>
                </a:cubicBezTo>
                <a:cubicBezTo>
                  <a:pt x="10465" y="7707"/>
                  <a:pt x="9765" y="6836"/>
                  <a:pt x="9017" y="7097"/>
                </a:cubicBezTo>
                <a:cubicBezTo>
                  <a:pt x="8947" y="7121"/>
                  <a:pt x="8814" y="7095"/>
                  <a:pt x="8650" y="7043"/>
                </a:cubicBezTo>
                <a:cubicBezTo>
                  <a:pt x="8620" y="7048"/>
                  <a:pt x="8588" y="7042"/>
                  <a:pt x="8556" y="7015"/>
                </a:cubicBezTo>
                <a:cubicBezTo>
                  <a:pt x="8332" y="6933"/>
                  <a:pt x="8044" y="6798"/>
                  <a:pt x="7709" y="6611"/>
                </a:cubicBezTo>
                <a:cubicBezTo>
                  <a:pt x="6743" y="6073"/>
                  <a:pt x="6586" y="6033"/>
                  <a:pt x="5492" y="6033"/>
                </a:cubicBezTo>
                <a:close/>
              </a:path>
            </a:pathLst>
          </a:custGeom>
          <a:ln w="12700">
            <a:miter lim="400000"/>
          </a:ln>
        </p:spPr>
      </p:pic>
      <p:pic>
        <p:nvPicPr>
          <p:cNvPr id="212" name="Screenshot 2025-02-19 at 13.05.30.png" descr="Screenshot 2025-02-19 at 13.05.30.png"/>
          <p:cNvPicPr>
            <a:picLocks noChangeAspect="1"/>
          </p:cNvPicPr>
          <p:nvPr/>
        </p:nvPicPr>
        <p:blipFill>
          <a:blip r:embed="rId5"/>
          <a:srcRect l="2133" t="3086" r="14179" b="8202"/>
          <a:stretch>
            <a:fillRect/>
          </a:stretch>
        </p:blipFill>
        <p:spPr>
          <a:xfrm>
            <a:off x="13108390" y="8768781"/>
            <a:ext cx="2658667" cy="2678969"/>
          </a:xfrm>
          <a:custGeom>
            <a:avLst/>
            <a:gdLst/>
            <a:ahLst/>
            <a:cxnLst>
              <a:cxn ang="0">
                <a:pos x="wd2" y="hd2"/>
              </a:cxn>
              <a:cxn ang="5400000">
                <a:pos x="wd2" y="hd2"/>
              </a:cxn>
              <a:cxn ang="10800000">
                <a:pos x="wd2" y="hd2"/>
              </a:cxn>
              <a:cxn ang="16200000">
                <a:pos x="wd2" y="hd2"/>
              </a:cxn>
            </a:cxnLst>
            <a:rect l="0" t="0" r="r" b="b"/>
            <a:pathLst>
              <a:path w="21600" h="21595" extrusionOk="0">
                <a:moveTo>
                  <a:pt x="13616" y="10"/>
                </a:moveTo>
                <a:cubicBezTo>
                  <a:pt x="13323" y="-5"/>
                  <a:pt x="13019" y="-4"/>
                  <a:pt x="12704" y="16"/>
                </a:cubicBezTo>
                <a:cubicBezTo>
                  <a:pt x="8679" y="273"/>
                  <a:pt x="6850" y="3512"/>
                  <a:pt x="9538" y="5625"/>
                </a:cubicBezTo>
                <a:cubicBezTo>
                  <a:pt x="10358" y="6269"/>
                  <a:pt x="10450" y="6795"/>
                  <a:pt x="9792" y="7093"/>
                </a:cubicBezTo>
                <a:cubicBezTo>
                  <a:pt x="9541" y="7207"/>
                  <a:pt x="9335" y="7367"/>
                  <a:pt x="9335" y="7451"/>
                </a:cubicBezTo>
                <a:cubicBezTo>
                  <a:pt x="9335" y="7535"/>
                  <a:pt x="9709" y="7605"/>
                  <a:pt x="10166" y="7605"/>
                </a:cubicBezTo>
                <a:cubicBezTo>
                  <a:pt x="10822" y="7605"/>
                  <a:pt x="11092" y="7507"/>
                  <a:pt x="11430" y="7144"/>
                </a:cubicBezTo>
                <a:cubicBezTo>
                  <a:pt x="11816" y="6732"/>
                  <a:pt x="12019" y="6680"/>
                  <a:pt x="13407" y="6636"/>
                </a:cubicBezTo>
                <a:cubicBezTo>
                  <a:pt x="14660" y="6595"/>
                  <a:pt x="15151" y="6489"/>
                  <a:pt x="15990" y="6082"/>
                </a:cubicBezTo>
                <a:cubicBezTo>
                  <a:pt x="19858" y="4204"/>
                  <a:pt x="18013" y="234"/>
                  <a:pt x="13616" y="10"/>
                </a:cubicBezTo>
                <a:close/>
                <a:moveTo>
                  <a:pt x="4482" y="6744"/>
                </a:moveTo>
                <a:cubicBezTo>
                  <a:pt x="2319" y="6744"/>
                  <a:pt x="2268" y="6752"/>
                  <a:pt x="1141" y="7371"/>
                </a:cubicBezTo>
                <a:cubicBezTo>
                  <a:pt x="512" y="7717"/>
                  <a:pt x="0" y="8047"/>
                  <a:pt x="0" y="8104"/>
                </a:cubicBezTo>
                <a:cubicBezTo>
                  <a:pt x="0" y="8161"/>
                  <a:pt x="211" y="8482"/>
                  <a:pt x="471" y="8821"/>
                </a:cubicBezTo>
                <a:cubicBezTo>
                  <a:pt x="1015" y="9528"/>
                  <a:pt x="2054" y="10254"/>
                  <a:pt x="3057" y="10625"/>
                </a:cubicBezTo>
                <a:cubicBezTo>
                  <a:pt x="3992" y="10971"/>
                  <a:pt x="5758" y="10844"/>
                  <a:pt x="6710" y="10363"/>
                </a:cubicBezTo>
                <a:cubicBezTo>
                  <a:pt x="7399" y="10014"/>
                  <a:pt x="8967" y="8468"/>
                  <a:pt x="8967" y="8139"/>
                </a:cubicBezTo>
                <a:cubicBezTo>
                  <a:pt x="8967" y="8062"/>
                  <a:pt x="8455" y="7717"/>
                  <a:pt x="7826" y="7371"/>
                </a:cubicBezTo>
                <a:cubicBezTo>
                  <a:pt x="6699" y="6752"/>
                  <a:pt x="6645" y="6744"/>
                  <a:pt x="4482" y="6744"/>
                </a:cubicBezTo>
                <a:close/>
                <a:moveTo>
                  <a:pt x="11047" y="8926"/>
                </a:moveTo>
                <a:cubicBezTo>
                  <a:pt x="9733" y="8949"/>
                  <a:pt x="8611" y="10202"/>
                  <a:pt x="8606" y="12029"/>
                </a:cubicBezTo>
                <a:cubicBezTo>
                  <a:pt x="8602" y="13310"/>
                  <a:pt x="8981" y="14179"/>
                  <a:pt x="9818" y="14813"/>
                </a:cubicBezTo>
                <a:lnTo>
                  <a:pt x="10434" y="15280"/>
                </a:lnTo>
                <a:lnTo>
                  <a:pt x="10434" y="18437"/>
                </a:lnTo>
                <a:cubicBezTo>
                  <a:pt x="10434" y="20421"/>
                  <a:pt x="10500" y="21595"/>
                  <a:pt x="10615" y="21595"/>
                </a:cubicBezTo>
                <a:cubicBezTo>
                  <a:pt x="10728" y="21595"/>
                  <a:pt x="10798" y="20629"/>
                  <a:pt x="10798" y="19061"/>
                </a:cubicBezTo>
                <a:cubicBezTo>
                  <a:pt x="10798" y="17668"/>
                  <a:pt x="10866" y="16486"/>
                  <a:pt x="10950" y="16435"/>
                </a:cubicBezTo>
                <a:cubicBezTo>
                  <a:pt x="11034" y="16383"/>
                  <a:pt x="11944" y="17277"/>
                  <a:pt x="12972" y="18421"/>
                </a:cubicBezTo>
                <a:cubicBezTo>
                  <a:pt x="13999" y="19566"/>
                  <a:pt x="14939" y="20501"/>
                  <a:pt x="15061" y="20498"/>
                </a:cubicBezTo>
                <a:cubicBezTo>
                  <a:pt x="15183" y="20494"/>
                  <a:pt x="15778" y="19818"/>
                  <a:pt x="16383" y="18997"/>
                </a:cubicBezTo>
                <a:lnTo>
                  <a:pt x="17482" y="17506"/>
                </a:lnTo>
                <a:lnTo>
                  <a:pt x="19540" y="17455"/>
                </a:lnTo>
                <a:lnTo>
                  <a:pt x="21600" y="17404"/>
                </a:lnTo>
                <a:lnTo>
                  <a:pt x="21600" y="13322"/>
                </a:lnTo>
                <a:lnTo>
                  <a:pt x="21600" y="9240"/>
                </a:lnTo>
                <a:lnTo>
                  <a:pt x="18121" y="9240"/>
                </a:lnTo>
                <a:lnTo>
                  <a:pt x="14642" y="9240"/>
                </a:lnTo>
                <a:lnTo>
                  <a:pt x="14642" y="13328"/>
                </a:lnTo>
                <a:lnTo>
                  <a:pt x="14642" y="17414"/>
                </a:lnTo>
                <a:lnTo>
                  <a:pt x="15529" y="17414"/>
                </a:lnTo>
                <a:cubicBezTo>
                  <a:pt x="16015" y="17414"/>
                  <a:pt x="16464" y="17469"/>
                  <a:pt x="16528" y="17532"/>
                </a:cubicBezTo>
                <a:cubicBezTo>
                  <a:pt x="16674" y="17677"/>
                  <a:pt x="15186" y="19805"/>
                  <a:pt x="14987" y="19736"/>
                </a:cubicBezTo>
                <a:cubicBezTo>
                  <a:pt x="14907" y="19708"/>
                  <a:pt x="14009" y="18755"/>
                  <a:pt x="12991" y="17618"/>
                </a:cubicBezTo>
                <a:cubicBezTo>
                  <a:pt x="11856" y="16350"/>
                  <a:pt x="11204" y="15485"/>
                  <a:pt x="11308" y="15382"/>
                </a:cubicBezTo>
                <a:cubicBezTo>
                  <a:pt x="11401" y="15290"/>
                  <a:pt x="11756" y="15078"/>
                  <a:pt x="12098" y="14909"/>
                </a:cubicBezTo>
                <a:cubicBezTo>
                  <a:pt x="13830" y="14051"/>
                  <a:pt x="14020" y="10397"/>
                  <a:pt x="12388" y="9336"/>
                </a:cubicBezTo>
                <a:cubicBezTo>
                  <a:pt x="11942" y="9045"/>
                  <a:pt x="11485" y="8919"/>
                  <a:pt x="11047" y="8926"/>
                </a:cubicBezTo>
                <a:close/>
              </a:path>
            </a:pathLst>
          </a:custGeom>
          <a:ln w="12700">
            <a:miter lim="400000"/>
          </a:ln>
        </p:spPr>
      </p:pic>
      <p:sp>
        <p:nvSpPr>
          <p:cNvPr id="213" name="Aspiration"/>
          <p:cNvSpPr txBox="1"/>
          <p:nvPr/>
        </p:nvSpPr>
        <p:spPr>
          <a:xfrm>
            <a:off x="1450110" y="589419"/>
            <a:ext cx="2474672"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Aspiration</a:t>
            </a:r>
          </a:p>
        </p:txBody>
      </p:sp>
      <p:sp>
        <p:nvSpPr>
          <p:cNvPr id="214" name="Community"/>
          <p:cNvSpPr txBox="1"/>
          <p:nvPr/>
        </p:nvSpPr>
        <p:spPr>
          <a:xfrm>
            <a:off x="12461226" y="589419"/>
            <a:ext cx="273131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Community</a:t>
            </a:r>
          </a:p>
        </p:txBody>
      </p:sp>
      <p:sp>
        <p:nvSpPr>
          <p:cNvPr id="215" name="Creativity"/>
          <p:cNvSpPr txBox="1"/>
          <p:nvPr/>
        </p:nvSpPr>
        <p:spPr>
          <a:xfrm>
            <a:off x="991006" y="7178026"/>
            <a:ext cx="239481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Creativity</a:t>
            </a:r>
          </a:p>
        </p:txBody>
      </p:sp>
      <p:sp>
        <p:nvSpPr>
          <p:cNvPr id="216" name="Language and communication"/>
          <p:cNvSpPr txBox="1"/>
          <p:nvPr/>
        </p:nvSpPr>
        <p:spPr>
          <a:xfrm>
            <a:off x="12774213" y="7222284"/>
            <a:ext cx="4077543" cy="14770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Language and communication</a:t>
            </a:r>
          </a:p>
        </p:txBody>
      </p:sp>
      <p:sp>
        <p:nvSpPr>
          <p:cNvPr id="217" name="Enabling children to have the understanding and vocabulary to express ideas and understand the propose behind the activities that they are presented with."/>
          <p:cNvSpPr txBox="1"/>
          <p:nvPr/>
        </p:nvSpPr>
        <p:spPr>
          <a:xfrm>
            <a:off x="16879506" y="7551578"/>
            <a:ext cx="6456009" cy="47345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a:latin typeface="Letter-join No-Lead 8"/>
                <a:ea typeface="Letter-join No-Lead 8"/>
                <a:cs typeface="Letter-join No-Lead 8"/>
                <a:sym typeface="Letter-join No-Lead 8"/>
              </a:defRPr>
            </a:pPr>
            <a:r>
              <a:t>Enabling children to have the understanding and vocabulary to express ideas and understand the propose behind the activities that they are presented with.</a:t>
            </a:r>
            <a:r>
              <a:rPr sz="1200">
                <a:latin typeface="Times Roman"/>
                <a:ea typeface="Times Roman"/>
                <a:cs typeface="Times Roman"/>
                <a:sym typeface="Times Roman"/>
              </a:rPr>
              <a:t> </a:t>
            </a:r>
          </a:p>
        </p:txBody>
      </p:sp>
      <p:sp>
        <p:nvSpPr>
          <p:cNvPr id="218" name="Providing opportunities to explore the purpose of design out in the community, Develops discussion and interaction and reflects the whole community values. It allows children the opportunity to work with and appraise each other’s work."/>
          <p:cNvSpPr txBox="1"/>
          <p:nvPr/>
        </p:nvSpPr>
        <p:spPr>
          <a:xfrm>
            <a:off x="15651472" y="822776"/>
            <a:ext cx="7518707" cy="53860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defRPr>
                <a:latin typeface="Letter-join No-Lead 8"/>
                <a:ea typeface="Letter-join No-Lead 8"/>
                <a:cs typeface="Letter-join No-Lead 8"/>
                <a:sym typeface="Letter-join No-Lead 8"/>
              </a:defRPr>
            </a:lvl1pPr>
          </a:lstStyle>
          <a:p>
            <a:r>
              <a:t>Providing opportunities to explore the purpose of design out in the community, Develops discussion and interaction and reflects the whole community values. It allows children the opportunity to work with and appraise each other’s work.</a:t>
            </a:r>
          </a:p>
        </p:txBody>
      </p:sp>
      <p:sp>
        <p:nvSpPr>
          <p:cNvPr id="219" name="Providing children with ideas, inspiration and confidence to work through the creative process to design and create an end product."/>
          <p:cNvSpPr txBox="1"/>
          <p:nvPr/>
        </p:nvSpPr>
        <p:spPr>
          <a:xfrm>
            <a:off x="4277206" y="1070630"/>
            <a:ext cx="7252696" cy="3431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a:latin typeface="Letter-join No-Lead 8"/>
                <a:ea typeface="Letter-join No-Lead 8"/>
                <a:cs typeface="Letter-join No-Lead 8"/>
                <a:sym typeface="Letter-join No-Lead 8"/>
              </a:defRPr>
            </a:pPr>
            <a:r>
              <a:t>Providing children with ideas, inspiration and confidence to work through the creative process to design and create an end product.</a:t>
            </a:r>
            <a:r>
              <a:rPr sz="1200">
                <a:latin typeface="Times Roman"/>
                <a:ea typeface="Times Roman"/>
                <a:cs typeface="Times Roman"/>
                <a:sym typeface="Times Roman"/>
              </a:rPr>
              <a:t> </a:t>
            </a:r>
          </a:p>
        </p:txBody>
      </p:sp>
      <p:sp>
        <p:nvSpPr>
          <p:cNvPr id="220" name="Providing a broad and balanced DT curriculum that is reflective of the changes in design and purpose of design. Enable children to feel confident in the experimentation of design from exploring the work of designers from a wide range of designing purpose"/>
          <p:cNvSpPr txBox="1"/>
          <p:nvPr/>
        </p:nvSpPr>
        <p:spPr>
          <a:xfrm>
            <a:off x="3871995" y="7089475"/>
            <a:ext cx="7796243" cy="60375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a:latin typeface="Letter-join No-Lead 8"/>
                <a:ea typeface="Letter-join No-Lead 8"/>
                <a:cs typeface="Letter-join No-Lead 8"/>
                <a:sym typeface="Letter-join No-Lead 8"/>
              </a:defRPr>
            </a:pPr>
            <a:r>
              <a:t>Providing a broad and balanced DT curriculum that is reflective of the changes in design and purpose of design. Enable children to feel confident in the experimentation of design from exploring the work of designers from a wide range of designing purposes</a:t>
            </a:r>
            <a:r>
              <a:rPr sz="1200">
                <a:latin typeface="Times Roman"/>
                <a:ea typeface="Times Roman"/>
                <a:cs typeface="Times Roman"/>
                <a:sym typeface="Times Roman"/>
              </a:rPr>
              <a:t>.</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Curriculum Drivers"/>
          <p:cNvSpPr txBox="1"/>
          <p:nvPr/>
        </p:nvSpPr>
        <p:spPr>
          <a:xfrm>
            <a:off x="1991631" y="829110"/>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23" name="Curriculum Drivers"/>
          <p:cNvSpPr txBox="1"/>
          <p:nvPr/>
        </p:nvSpPr>
        <p:spPr>
          <a:xfrm>
            <a:off x="1991631" y="2249729"/>
            <a:ext cx="4589984" cy="8255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a:defRPr>
                <a:latin typeface="Letter-join No-Lead 8"/>
                <a:ea typeface="Letter-join No-Lead 8"/>
                <a:cs typeface="Letter-join No-Lead 8"/>
                <a:sym typeface="Letter-join No-Lead 8"/>
              </a:defRPr>
            </a:lvl1pPr>
          </a:lstStyle>
          <a:p>
            <a:r>
              <a:t>Curriculum Drivers</a:t>
            </a:r>
          </a:p>
        </p:txBody>
      </p:sp>
      <p:sp>
        <p:nvSpPr>
          <p:cNvPr id="224" name="Rounded Rectangle"/>
          <p:cNvSpPr/>
          <p:nvPr/>
        </p:nvSpPr>
        <p:spPr>
          <a:xfrm>
            <a:off x="679430" y="436678"/>
            <a:ext cx="23025140" cy="4118785"/>
          </a:xfrm>
          <a:prstGeom prst="roundRect">
            <a:avLst>
              <a:gd name="adj" fmla="val 11919"/>
            </a:avLst>
          </a:prstGeom>
          <a:solidFill>
            <a:srgbClr val="ECD4CC"/>
          </a:solidFill>
          <a:ln w="38100">
            <a:solidFill>
              <a:schemeClr val="accent5">
                <a:hueOff val="-82419"/>
                <a:satOff val="-9513"/>
                <a:lumOff val="-16343"/>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defTabSz="457200">
              <a:lnSpc>
                <a:spcPts val="3600"/>
              </a:lnSpc>
              <a:spcBef>
                <a:spcPts val="1000"/>
              </a:spcBef>
              <a:defRPr sz="1600">
                <a:latin typeface="Calibri"/>
                <a:ea typeface="Calibri"/>
                <a:cs typeface="Calibri"/>
                <a:sym typeface="Calibri"/>
              </a:defRPr>
            </a:pPr>
            <a:endParaRPr sz="1466"/>
          </a:p>
          <a:p>
            <a:pPr defTabSz="457200">
              <a:lnSpc>
                <a:spcPts val="3600"/>
              </a:lnSpc>
              <a:spcBef>
                <a:spcPts val="1000"/>
              </a:spcBef>
              <a:defRPr sz="1600">
                <a:latin typeface="Calibri"/>
                <a:ea typeface="Calibri"/>
                <a:cs typeface="Calibri"/>
                <a:sym typeface="Calibri"/>
              </a:defRPr>
            </a:pPr>
            <a:r>
              <a:t> </a:t>
            </a:r>
            <a:endParaRPr sz="1466"/>
          </a:p>
          <a:p>
            <a:pPr defTabSz="457200">
              <a:lnSpc>
                <a:spcPct val="100000"/>
              </a:lnSpc>
              <a:spcBef>
                <a:spcPts val="0"/>
              </a:spcBef>
              <a:defRPr sz="2700">
                <a:latin typeface="Letter-join No-Lead 8"/>
                <a:ea typeface="Letter-join No-Lead 8"/>
                <a:cs typeface="Letter-join No-Lead 8"/>
                <a:sym typeface="Letter-join No-Lead 8"/>
              </a:defRPr>
            </a:pPr>
            <a:endParaRPr sz="1466"/>
          </a:p>
        </p:txBody>
      </p:sp>
      <p:sp>
        <p:nvSpPr>
          <p:cNvPr id="225" name="Rounded Rectangle"/>
          <p:cNvSpPr/>
          <p:nvPr/>
        </p:nvSpPr>
        <p:spPr>
          <a:xfrm>
            <a:off x="679430" y="4798607"/>
            <a:ext cx="23025140" cy="5202083"/>
          </a:xfrm>
          <a:prstGeom prst="roundRect">
            <a:avLst>
              <a:gd name="adj" fmla="val 9437"/>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26" name="Rounded Rectangle"/>
          <p:cNvSpPr/>
          <p:nvPr/>
        </p:nvSpPr>
        <p:spPr>
          <a:xfrm>
            <a:off x="679430" y="10243835"/>
            <a:ext cx="23025140" cy="3035487"/>
          </a:xfrm>
          <a:prstGeom prst="roundRect">
            <a:avLst>
              <a:gd name="adj" fmla="val 16172"/>
            </a:avLst>
          </a:prstGeom>
          <a:solidFill>
            <a:srgbClr val="EBD4CB"/>
          </a:solidFill>
          <a:ln w="38100">
            <a:solidFill>
              <a:schemeClr val="accent5">
                <a:hueOff val="-82419"/>
                <a:satOff val="-9513"/>
                <a:lumOff val="-16343"/>
              </a:schemeClr>
            </a:solidFill>
            <a:miter lim="400000"/>
          </a:ln>
        </p:spPr>
        <p:txBody>
          <a:bodyPr lIns="50800" tIns="50800" rIns="50800" bIns="50800" anchor="ctr"/>
          <a:lstStyle/>
          <a:p>
            <a:pPr algn="ctr" defTabSz="825500">
              <a:lnSpc>
                <a:spcPct val="100000"/>
              </a:lnSpc>
              <a:spcBef>
                <a:spcPts val="0"/>
              </a:spcBef>
              <a:defRPr sz="3200">
                <a:solidFill>
                  <a:srgbClr val="FFFFFF"/>
                </a:solidFill>
                <a:latin typeface="Helvetica Neue Medium"/>
                <a:ea typeface="Helvetica Neue Medium"/>
                <a:cs typeface="Helvetica Neue Medium"/>
                <a:sym typeface="Helvetica Neue Medium"/>
              </a:defRPr>
            </a:pPr>
            <a:endParaRPr/>
          </a:p>
        </p:txBody>
      </p:sp>
      <p:sp>
        <p:nvSpPr>
          <p:cNvPr id="227" name="Intent:…"/>
          <p:cNvSpPr txBox="1"/>
          <p:nvPr/>
        </p:nvSpPr>
        <p:spPr>
          <a:xfrm>
            <a:off x="1005331" y="840174"/>
            <a:ext cx="21861108" cy="31369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u="sng">
                <a:uFill>
                  <a:solidFill>
                    <a:srgbClr val="000000"/>
                  </a:solidFill>
                </a:uFill>
                <a:latin typeface="Letter-join No-Lead 8"/>
                <a:ea typeface="Letter-join No-Lead 8"/>
                <a:cs typeface="Letter-join No-Lead 8"/>
                <a:sym typeface="Letter-join No-Lead 8"/>
              </a:defRPr>
            </a:pPr>
            <a:r>
              <a:t>Intent:</a:t>
            </a:r>
            <a:endParaRPr u="none">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At Marden Vale, the intent of our Design Technology curriculum is to design a curriculum, which is inclusive to all learners through planning a progressing scheme that will support and build on previously acquired knowledge and skills. Children will know more, remember more and understand more. Our school vision and curriculum drivers underpin this. </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As a school we use Kapow to support our teaching of Design Technology. This scheme of work aims to inspire pupils to be innovation and creative thinkers who have an appreciation for the product design cycle through the formation of ideas,, creation and evaluation whilst developing their technical skills. We want pupils to develop the confidence to take risks through drafting design concepts, modelling, and testing and to be reflective learners, who evaluate their work and the work of others. </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Our Design Technology progression allows the children to experience design, making, evaluating and technical knowledge through the concepts of: textiles, structures, cooking and nutrition,, mechanisms, digital world (KS2 only) and electrical systems (KS2 only).</a:t>
            </a:r>
          </a:p>
        </p:txBody>
      </p:sp>
      <p:sp>
        <p:nvSpPr>
          <p:cNvPr id="228" name="Impact…"/>
          <p:cNvSpPr txBox="1"/>
          <p:nvPr/>
        </p:nvSpPr>
        <p:spPr>
          <a:xfrm>
            <a:off x="1045309" y="10413518"/>
            <a:ext cx="22198914" cy="20783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u="sng">
                <a:uFill>
                  <a:solidFill>
                    <a:srgbClr val="000000"/>
                  </a:solidFill>
                </a:uFill>
                <a:latin typeface="Letter-join No-Lead 8"/>
                <a:ea typeface="Letter-join No-Lead 8"/>
                <a:cs typeface="Letter-join No-Lead 8"/>
                <a:sym typeface="Letter-join No-Lead 8"/>
              </a:defRPr>
            </a:pPr>
            <a:r>
              <a:t>Impact</a:t>
            </a:r>
            <a:endParaRPr u="none">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The impact of our curriculum is monitored through unit entry and unit exit quizzes as well as evaluations of final products. Teachers will assess through the knowledge stated in the unit overviews and the knowledge organiser for the project. </a:t>
            </a:r>
            <a:endParaRPr>
              <a:latin typeface="Helvetica"/>
              <a:ea typeface="Helvetica"/>
              <a:cs typeface="Helvetica"/>
              <a:sym typeface="Helvetica"/>
            </a:endParaRPr>
          </a:p>
          <a:p>
            <a:pPr defTabSz="457200">
              <a:lnSpc>
                <a:spcPts val="4700"/>
              </a:lnSpc>
              <a:spcBef>
                <a:spcPts val="1000"/>
              </a:spcBef>
              <a:defRPr sz="2500">
                <a:latin typeface="Letter-join No-Lead 8"/>
                <a:ea typeface="Letter-join No-Lead 8"/>
                <a:cs typeface="Letter-join No-Lead 8"/>
                <a:sym typeface="Letter-join No-Lead 8"/>
              </a:defRPr>
            </a:pPr>
            <a:endParaRPr sz="1466"/>
          </a:p>
        </p:txBody>
      </p:sp>
      <p:sp>
        <p:nvSpPr>
          <p:cNvPr id="229" name="Implementation…"/>
          <p:cNvSpPr txBox="1"/>
          <p:nvPr/>
        </p:nvSpPr>
        <p:spPr>
          <a:xfrm>
            <a:off x="986274" y="5163337"/>
            <a:ext cx="22411453" cy="4457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defTabSz="457200">
              <a:lnSpc>
                <a:spcPct val="100000"/>
              </a:lnSpc>
              <a:spcBef>
                <a:spcPts val="0"/>
              </a:spcBef>
              <a:defRPr u="sng">
                <a:uFill>
                  <a:solidFill>
                    <a:srgbClr val="000000"/>
                  </a:solidFill>
                </a:uFill>
                <a:latin typeface="Letter-join No-Lead 8"/>
                <a:ea typeface="Letter-join No-Lead 8"/>
                <a:cs typeface="Letter-join No-Lead 8"/>
                <a:sym typeface="Letter-join No-Lead 8"/>
              </a:defRPr>
            </a:pPr>
            <a:r>
              <a:t>Implementation</a:t>
            </a:r>
            <a:endParaRPr u="none">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In EYFS our DT curriculum stems from the ELGs and the opportunities we provide to our foundation stage children. In EYFS the children have plenty of opportunities to explore materials and the world around them. They begin to use a range of tools as part of their physical development. Children start to understand the design and make process.</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From KS1 the Design and Technology national curriculum outlines the three main stages of the design process: design, make and evaluate (along with technical skills). Each stage of the design process is underpinned by technical knowledge which encompasses the contextual and technical understanding required for each strand. Cooking and nutrition has a separate section, with a focus on specific principles, skills and techniques in food, including where food comes from, diet and seasonality.</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By using Kapow we are following a spiral curriculum so that key areas are visited again and again, with increased complexity, allowing pupils to revisit and build on their previous learning. </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DT is taught bi-termly focusing on the DT project that term either weekly, in blocks or through DT days.. Additional concepts are taught through DT days.</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By organising DT this way in allows pupils to experience the whole design process from start to finish. The lessons incorporate a range of teaching strategies from independent tasks, paired and group work, including hands-on, computer based and inventive tasks. Knowledge organisers are used for each unit to support pupils in building a foundation of factual knowledge by encouraging recall of key facts and vocabulary. A range of skills will be taught ensuring that children are aware of health and safety issues related to the tasks undertaken. </a:t>
            </a:r>
            <a:endParaRPr>
              <a:latin typeface="Helvetica"/>
              <a:ea typeface="Helvetica"/>
              <a:cs typeface="Helvetica"/>
              <a:sym typeface="Helvetica"/>
            </a:endParaRPr>
          </a:p>
          <a:p>
            <a:pPr defTabSz="457200">
              <a:lnSpc>
                <a:spcPct val="100000"/>
              </a:lnSpc>
              <a:spcBef>
                <a:spcPts val="0"/>
              </a:spcBef>
              <a:defRPr sz="2200">
                <a:uFill>
                  <a:solidFill>
                    <a:srgbClr val="000000"/>
                  </a:solidFill>
                </a:uFill>
                <a:latin typeface="Letter-join No-Lead 8"/>
                <a:ea typeface="Letter-join No-Lead 8"/>
                <a:cs typeface="Letter-join No-Lead 8"/>
                <a:sym typeface="Letter-join No-Lead 8"/>
              </a:defRPr>
            </a:pPr>
            <a:r>
              <a:t>Evidence of DT learning is collated in DT folders.. There are opportunities for wider application of DT including after-school clubs and planned opportunities across the curriculum.</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Rounded Rectangle"/>
          <p:cNvSpPr/>
          <p:nvPr/>
        </p:nvSpPr>
        <p:spPr>
          <a:xfrm>
            <a:off x="4202788" y="11775561"/>
            <a:ext cx="4114763" cy="1217492"/>
          </a:xfrm>
          <a:prstGeom prst="roundRect">
            <a:avLst>
              <a:gd name="adj" fmla="val 30736"/>
            </a:avLst>
          </a:prstGeom>
          <a:solidFill>
            <a:srgbClr val="F3ECE9"/>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32" name="Design"/>
          <p:cNvSpPr txBox="1"/>
          <p:nvPr/>
        </p:nvSpPr>
        <p:spPr>
          <a:xfrm>
            <a:off x="4344140" y="12079507"/>
            <a:ext cx="3832059"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Design</a:t>
            </a:r>
          </a:p>
        </p:txBody>
      </p:sp>
      <p:sp>
        <p:nvSpPr>
          <p:cNvPr id="233" name="Rounded Rectangle"/>
          <p:cNvSpPr/>
          <p:nvPr/>
        </p:nvSpPr>
        <p:spPr>
          <a:xfrm>
            <a:off x="13188726" y="11750340"/>
            <a:ext cx="4773612" cy="1267934"/>
          </a:xfrm>
          <a:prstGeom prst="roundRect">
            <a:avLst>
              <a:gd name="adj" fmla="val 27489"/>
            </a:avLst>
          </a:prstGeom>
          <a:solidFill>
            <a:srgbClr val="F2ECE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34" name="Evaluate"/>
          <p:cNvSpPr txBox="1"/>
          <p:nvPr/>
        </p:nvSpPr>
        <p:spPr>
          <a:xfrm>
            <a:off x="13237097" y="12079507"/>
            <a:ext cx="4486882"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Evaluate</a:t>
            </a:r>
          </a:p>
        </p:txBody>
      </p:sp>
      <p:sp>
        <p:nvSpPr>
          <p:cNvPr id="235" name="Rounded Rectangle"/>
          <p:cNvSpPr/>
          <p:nvPr/>
        </p:nvSpPr>
        <p:spPr>
          <a:xfrm>
            <a:off x="8494469" y="11775561"/>
            <a:ext cx="4517338" cy="1217492"/>
          </a:xfrm>
          <a:prstGeom prst="roundRect">
            <a:avLst>
              <a:gd name="adj" fmla="val 30736"/>
            </a:avLst>
          </a:prstGeom>
          <a:solidFill>
            <a:srgbClr val="F3ECE9"/>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36" name="Make"/>
          <p:cNvSpPr txBox="1"/>
          <p:nvPr/>
        </p:nvSpPr>
        <p:spPr>
          <a:xfrm>
            <a:off x="7667449" y="12079507"/>
            <a:ext cx="6171379"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Make</a:t>
            </a:r>
          </a:p>
        </p:txBody>
      </p:sp>
      <p:sp>
        <p:nvSpPr>
          <p:cNvPr id="237" name="Rounded Rectangle"/>
          <p:cNvSpPr/>
          <p:nvPr/>
        </p:nvSpPr>
        <p:spPr>
          <a:xfrm>
            <a:off x="4232734" y="8752133"/>
            <a:ext cx="6454083" cy="1015625"/>
          </a:xfrm>
          <a:prstGeom prst="roundRect">
            <a:avLst>
              <a:gd name="adj" fmla="val 3684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38" name="Textiles"/>
          <p:cNvSpPr txBox="1"/>
          <p:nvPr/>
        </p:nvSpPr>
        <p:spPr>
          <a:xfrm>
            <a:off x="4412668" y="8979380"/>
            <a:ext cx="6171375"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Textiles</a:t>
            </a:r>
          </a:p>
        </p:txBody>
      </p:sp>
      <p:sp>
        <p:nvSpPr>
          <p:cNvPr id="239" name="Rounded Rectangle"/>
          <p:cNvSpPr/>
          <p:nvPr/>
        </p:nvSpPr>
        <p:spPr>
          <a:xfrm>
            <a:off x="17476742" y="8771106"/>
            <a:ext cx="6454084" cy="954729"/>
          </a:xfrm>
          <a:prstGeom prst="roundRect">
            <a:avLst>
              <a:gd name="adj" fmla="val 3919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0" name="Cooking and Nutrition"/>
          <p:cNvSpPr txBox="1"/>
          <p:nvPr/>
        </p:nvSpPr>
        <p:spPr>
          <a:xfrm>
            <a:off x="17660292" y="8903538"/>
            <a:ext cx="6171376"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Cooking and Nutrition</a:t>
            </a:r>
          </a:p>
        </p:txBody>
      </p:sp>
      <p:sp>
        <p:nvSpPr>
          <p:cNvPr id="241" name="Rounded Rectangle"/>
          <p:cNvSpPr/>
          <p:nvPr/>
        </p:nvSpPr>
        <p:spPr>
          <a:xfrm>
            <a:off x="10854308" y="8771106"/>
            <a:ext cx="6454084" cy="954729"/>
          </a:xfrm>
          <a:prstGeom prst="roundRect">
            <a:avLst>
              <a:gd name="adj" fmla="val 3919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2" name="Structures"/>
          <p:cNvSpPr txBox="1"/>
          <p:nvPr/>
        </p:nvSpPr>
        <p:spPr>
          <a:xfrm>
            <a:off x="10928829" y="8903538"/>
            <a:ext cx="6171377"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Structures</a:t>
            </a:r>
          </a:p>
        </p:txBody>
      </p:sp>
      <p:sp>
        <p:nvSpPr>
          <p:cNvPr id="243" name="Rounded Rectangle"/>
          <p:cNvSpPr/>
          <p:nvPr/>
        </p:nvSpPr>
        <p:spPr>
          <a:xfrm>
            <a:off x="4275293" y="9988853"/>
            <a:ext cx="6454083" cy="1015624"/>
          </a:xfrm>
          <a:prstGeom prst="roundRect">
            <a:avLst>
              <a:gd name="adj" fmla="val 3684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4" name="Mechanisms and mechanical systems"/>
          <p:cNvSpPr txBox="1"/>
          <p:nvPr/>
        </p:nvSpPr>
        <p:spPr>
          <a:xfrm>
            <a:off x="4416647" y="10118001"/>
            <a:ext cx="6171375"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Mechanisms and mechanical systems</a:t>
            </a:r>
          </a:p>
        </p:txBody>
      </p:sp>
      <p:sp>
        <p:nvSpPr>
          <p:cNvPr id="245" name="Rounded Rectangle"/>
          <p:cNvSpPr/>
          <p:nvPr/>
        </p:nvSpPr>
        <p:spPr>
          <a:xfrm>
            <a:off x="10898799" y="9994867"/>
            <a:ext cx="6454083" cy="1003596"/>
          </a:xfrm>
          <a:prstGeom prst="roundRect">
            <a:avLst>
              <a:gd name="adj" fmla="val 37288"/>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46" name="Digital World"/>
          <p:cNvSpPr txBox="1"/>
          <p:nvPr/>
        </p:nvSpPr>
        <p:spPr>
          <a:xfrm>
            <a:off x="10815927" y="10118001"/>
            <a:ext cx="6171375"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Digital World</a:t>
            </a:r>
          </a:p>
        </p:txBody>
      </p:sp>
      <p:sp>
        <p:nvSpPr>
          <p:cNvPr id="247" name="Rounded Rectangle"/>
          <p:cNvSpPr/>
          <p:nvPr/>
        </p:nvSpPr>
        <p:spPr>
          <a:xfrm>
            <a:off x="457811" y="1554754"/>
            <a:ext cx="3609500" cy="6898090"/>
          </a:xfrm>
          <a:prstGeom prst="roundRect">
            <a:avLst>
              <a:gd name="adj" fmla="val 10367"/>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248" name="Early learning goals and National Curriculum"/>
          <p:cNvSpPr txBox="1"/>
          <p:nvPr/>
        </p:nvSpPr>
        <p:spPr>
          <a:xfrm>
            <a:off x="599159" y="2733047"/>
            <a:ext cx="3326804" cy="2438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900">
                <a:latin typeface="Letter-join No-Lead 8"/>
                <a:ea typeface="Letter-join No-Lead 8"/>
                <a:cs typeface="Letter-join No-Lead 8"/>
                <a:sym typeface="Letter-join No-Lead 8"/>
              </a:defRPr>
            </a:lvl1pPr>
          </a:lstStyle>
          <a:p>
            <a:r>
              <a:t>Early learning goals and National Curriculum</a:t>
            </a:r>
          </a:p>
        </p:txBody>
      </p:sp>
      <p:sp>
        <p:nvSpPr>
          <p:cNvPr id="249" name="Rounded Rectangle"/>
          <p:cNvSpPr/>
          <p:nvPr/>
        </p:nvSpPr>
        <p:spPr>
          <a:xfrm>
            <a:off x="489019" y="11430023"/>
            <a:ext cx="3547084" cy="1908569"/>
          </a:xfrm>
          <a:prstGeom prst="roundRect">
            <a:avLst>
              <a:gd name="adj" fmla="val 19607"/>
            </a:avLst>
          </a:prstGeom>
          <a:solidFill>
            <a:srgbClr val="F3ECE9"/>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latin typeface="Letter-join No-Lead 8"/>
                <a:ea typeface="Letter-join No-Lead 8"/>
                <a:cs typeface="Letter-join No-Lead 8"/>
                <a:sym typeface="Letter-join No-Lead 8"/>
              </a:defRPr>
            </a:pPr>
            <a:endParaRPr/>
          </a:p>
        </p:txBody>
      </p:sp>
      <p:sp>
        <p:nvSpPr>
          <p:cNvPr id="250" name="KAPOW Programme…"/>
          <p:cNvSpPr txBox="1"/>
          <p:nvPr/>
        </p:nvSpPr>
        <p:spPr>
          <a:xfrm>
            <a:off x="630370" y="11647706"/>
            <a:ext cx="3264382" cy="1473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3000">
                <a:latin typeface="Letter-join No-Lead 8"/>
                <a:ea typeface="Letter-join No-Lead 8"/>
                <a:cs typeface="Letter-join No-Lead 8"/>
                <a:sym typeface="Letter-join No-Lead 8"/>
              </a:defRPr>
            </a:pPr>
            <a:r>
              <a:t>KAPOW Programme</a:t>
            </a:r>
          </a:p>
          <a:p>
            <a:pPr algn="ctr" defTabSz="825500">
              <a:lnSpc>
                <a:spcPct val="100000"/>
              </a:lnSpc>
              <a:spcBef>
                <a:spcPts val="0"/>
              </a:spcBef>
              <a:defRPr sz="3000">
                <a:latin typeface="Letter-join No-Lead 8"/>
                <a:ea typeface="Letter-join No-Lead 8"/>
                <a:cs typeface="Letter-join No-Lead 8"/>
                <a:sym typeface="Letter-join No-Lead 8"/>
              </a:defRPr>
            </a:pPr>
            <a:r>
              <a:t>Second Order Concepts</a:t>
            </a:r>
          </a:p>
        </p:txBody>
      </p:sp>
      <p:sp>
        <p:nvSpPr>
          <p:cNvPr id="251" name="Rounded Rectangle"/>
          <p:cNvSpPr/>
          <p:nvPr/>
        </p:nvSpPr>
        <p:spPr>
          <a:xfrm>
            <a:off x="564730" y="8614057"/>
            <a:ext cx="3395662" cy="2543343"/>
          </a:xfrm>
          <a:prstGeom prst="roundRect">
            <a:avLst>
              <a:gd name="adj" fmla="val 12747"/>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latin typeface="Letter-join No-Lead 8"/>
                <a:ea typeface="Letter-join No-Lead 8"/>
                <a:cs typeface="Letter-join No-Lead 8"/>
                <a:sym typeface="Letter-join No-Lead 8"/>
              </a:defRPr>
            </a:pPr>
            <a:endParaRPr/>
          </a:p>
        </p:txBody>
      </p:sp>
      <p:sp>
        <p:nvSpPr>
          <p:cNvPr id="252" name="Our Big Ideas…"/>
          <p:cNvSpPr txBox="1"/>
          <p:nvPr/>
        </p:nvSpPr>
        <p:spPr>
          <a:xfrm>
            <a:off x="773777" y="9212688"/>
            <a:ext cx="2977568"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3300">
                <a:latin typeface="Letter-join No-Lead 8"/>
                <a:ea typeface="Letter-join No-Lead 8"/>
                <a:cs typeface="Letter-join No-Lead 8"/>
                <a:sym typeface="Letter-join No-Lead 8"/>
              </a:defRPr>
            </a:pPr>
            <a:r>
              <a:t>Our Big Ideas</a:t>
            </a:r>
          </a:p>
          <a:p>
            <a:pPr algn="ctr" defTabSz="825500">
              <a:lnSpc>
                <a:spcPct val="100000"/>
              </a:lnSpc>
              <a:spcBef>
                <a:spcPts val="0"/>
              </a:spcBef>
              <a:defRPr sz="3300">
                <a:latin typeface="Letter-join No-Lead 8"/>
                <a:ea typeface="Letter-join No-Lead 8"/>
                <a:cs typeface="Letter-join No-Lead 8"/>
                <a:sym typeface="Letter-join No-Lead 8"/>
              </a:defRPr>
            </a:pPr>
            <a:r>
              <a:t>that link the learning</a:t>
            </a:r>
          </a:p>
        </p:txBody>
      </p:sp>
      <p:sp>
        <p:nvSpPr>
          <p:cNvPr id="253" name="Rounded Rectangle"/>
          <p:cNvSpPr/>
          <p:nvPr/>
        </p:nvSpPr>
        <p:spPr>
          <a:xfrm>
            <a:off x="4249101" y="1585559"/>
            <a:ext cx="3768559" cy="6945479"/>
          </a:xfrm>
          <a:prstGeom prst="roundRect">
            <a:avLst>
              <a:gd name="adj" fmla="val 9930"/>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2500">
                <a:latin typeface="Letter-join No-Lead 8"/>
                <a:ea typeface="Letter-join No-Lead 8"/>
                <a:cs typeface="Letter-join No-Lead 8"/>
                <a:sym typeface="Letter-join No-Lead 8"/>
              </a:defRPr>
            </a:pPr>
            <a:endParaRPr/>
          </a:p>
        </p:txBody>
      </p:sp>
      <p:sp>
        <p:nvSpPr>
          <p:cNvPr id="254" name="EYFS…"/>
          <p:cNvSpPr txBox="1"/>
          <p:nvPr/>
        </p:nvSpPr>
        <p:spPr>
          <a:xfrm>
            <a:off x="4390456" y="2244098"/>
            <a:ext cx="3485849" cy="34163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2600" u="sng">
                <a:latin typeface="Letter-join No-Lead 8"/>
                <a:ea typeface="Letter-join No-Lead 8"/>
                <a:cs typeface="Letter-join No-Lead 8"/>
                <a:sym typeface="Letter-join No-Lead 8"/>
              </a:defRPr>
            </a:pPr>
            <a:r>
              <a:t>EYFS</a:t>
            </a:r>
          </a:p>
          <a:p>
            <a:pPr defTabSz="825500">
              <a:lnSpc>
                <a:spcPct val="100000"/>
              </a:lnSpc>
              <a:spcBef>
                <a:spcPts val="0"/>
              </a:spcBef>
              <a:defRPr sz="2000">
                <a:latin typeface="Letter-join No-Lead 8"/>
                <a:ea typeface="Letter-join No-Lead 8"/>
                <a:cs typeface="Letter-join No-Lead 8"/>
                <a:sym typeface="Letter-join No-Lead 8"/>
              </a:defRPr>
            </a:pPr>
            <a:r>
              <a:t>Expressive Arts &amp; Design: Creating with Materials</a:t>
            </a:r>
          </a:p>
          <a:p>
            <a:pPr marL="330200" indent="-330200" defTabSz="825500">
              <a:lnSpc>
                <a:spcPct val="100000"/>
              </a:lnSpc>
              <a:spcBef>
                <a:spcPts val="0"/>
              </a:spcBef>
              <a:buSzPct val="123000"/>
              <a:buChar char="•"/>
              <a:defRPr sz="2000">
                <a:latin typeface="Letter-join No-Lead 8"/>
                <a:ea typeface="Letter-join No-Lead 8"/>
                <a:cs typeface="Letter-join No-Lead 8"/>
                <a:sym typeface="Letter-join No-Lead 8"/>
              </a:defRPr>
            </a:pPr>
            <a:r>
              <a:t>Safely use &amp; explore a variety of materials, tools &amp; techniques, experimenting with colour, design, texture, form &amp; function </a:t>
            </a:r>
          </a:p>
          <a:p>
            <a:pPr marL="330200" indent="-330200" defTabSz="825500">
              <a:lnSpc>
                <a:spcPct val="100000"/>
              </a:lnSpc>
              <a:spcBef>
                <a:spcPts val="0"/>
              </a:spcBef>
              <a:buSzPct val="123000"/>
              <a:buChar char="•"/>
              <a:defRPr sz="2000">
                <a:latin typeface="Letter-join No-Lead 8"/>
                <a:ea typeface="Letter-join No-Lead 8"/>
                <a:cs typeface="Letter-join No-Lead 8"/>
                <a:sym typeface="Letter-join No-Lead 8"/>
              </a:defRPr>
            </a:pPr>
            <a:r>
              <a:t>Share their creations, explaining the process they used. </a:t>
            </a:r>
          </a:p>
        </p:txBody>
      </p:sp>
      <p:sp>
        <p:nvSpPr>
          <p:cNvPr id="255" name="Rounded Rectangle"/>
          <p:cNvSpPr/>
          <p:nvPr/>
        </p:nvSpPr>
        <p:spPr>
          <a:xfrm>
            <a:off x="14669329" y="1503954"/>
            <a:ext cx="9256860" cy="6898090"/>
          </a:xfrm>
          <a:prstGeom prst="roundRect">
            <a:avLst>
              <a:gd name="adj" fmla="val 5425"/>
            </a:avLst>
          </a:prstGeom>
          <a:solidFill>
            <a:srgbClr val="E3B5AF"/>
          </a:solidFill>
          <a:ln w="63500">
            <a:solidFill>
              <a:schemeClr val="accent5">
                <a:lumOff val="-29866"/>
              </a:schemeClr>
            </a:solidFill>
            <a:miter lim="400000"/>
          </a:ln>
        </p:spPr>
        <p:txBody>
          <a:bodyPr lIns="50800" tIns="50800" rIns="50800" bIns="50800" anchor="ctr"/>
          <a:lstStyle/>
          <a:p>
            <a:pPr algn="ctr" defTabSz="457200">
              <a:lnSpc>
                <a:spcPct val="100000"/>
              </a:lnSpc>
              <a:spcBef>
                <a:spcPts val="0"/>
              </a:spcBef>
              <a:defRPr sz="2500">
                <a:solidFill>
                  <a:srgbClr val="0B0C0C"/>
                </a:solidFill>
                <a:latin typeface="Letter-join No-Lead 8"/>
                <a:ea typeface="Letter-join No-Lead 8"/>
                <a:cs typeface="Letter-join No-Lead 8"/>
                <a:sym typeface="Letter-join No-Lead 8"/>
              </a:defRPr>
            </a:pPr>
            <a:endParaRPr/>
          </a:p>
        </p:txBody>
      </p:sp>
      <p:sp>
        <p:nvSpPr>
          <p:cNvPr id="256" name="KS2…"/>
          <p:cNvSpPr txBox="1"/>
          <p:nvPr/>
        </p:nvSpPr>
        <p:spPr>
          <a:xfrm>
            <a:off x="14810534" y="1803398"/>
            <a:ext cx="8974450" cy="6299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4000" u="sng">
                <a:latin typeface="Letter-join No-Lead 8"/>
                <a:ea typeface="Letter-join No-Lead 8"/>
                <a:cs typeface="Letter-join No-Lead 8"/>
                <a:sym typeface="Letter-join No-Lead 8"/>
              </a:defRPr>
            </a:pPr>
            <a:r>
              <a:t>KS2</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Use research and develop design criteria to inform the design of innovative, functional, appealing products that are fit for purpose, aimed at particular individuals or groups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Generate, develop, model and communicate their ideas through discussion, annotated sketches, cross-sectional and exploded diagrams, prototypes, pattern pieces and computer-aided design</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Select from and use a wider range of tools and equipment to perform practical tasks [for example, cutting, shaping, joining and finishing], accurately </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Select from and use a wider range of materials and components, including construction materials, textiles and ingredients, according to their functional properties and aesthetic qualities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Investigate and analyse a range of existing products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Evaluate their ideas and products against their own design criteria and consider the views of others to improve their work</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Understand how key events and individuals in design and technology have helped shape the world</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Apply their understanding of how to strengthen, stiffen and reinforce more complex structures </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Understand and use mechanical systems in their products [for example, gears, pulleys, cams, levers and linkages]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Understand and use electrical systems in their products [for example, series circuits incorporating switches, bulbs, buzzers and motors]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Apply their understanding of computing to program, monitor and control their products.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Understand and apply the principles of a healthy and varied diet </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Prepare and cook a variety of predominantly savoury dishes using a range of cooking techniques</a:t>
            </a:r>
          </a:p>
          <a:p>
            <a:pPr marL="228600" indent="-228600" defTabSz="457200">
              <a:lnSpc>
                <a:spcPct val="100000"/>
              </a:lnSpc>
              <a:spcBef>
                <a:spcPts val="0"/>
              </a:spcBef>
              <a:buSzPct val="123000"/>
              <a:buChar char="•"/>
              <a:defRPr sz="1700">
                <a:latin typeface="Letter-join No-Lead 8"/>
                <a:ea typeface="Letter-join No-Lead 8"/>
                <a:cs typeface="Letter-join No-Lead 8"/>
                <a:sym typeface="Letter-join No-Lead 8"/>
              </a:defRPr>
            </a:pPr>
            <a:r>
              <a:t>Understand seasonality, and know where and how a variety of ingredients are grown, reared, caught and processed.</a:t>
            </a:r>
          </a:p>
        </p:txBody>
      </p:sp>
      <p:sp>
        <p:nvSpPr>
          <p:cNvPr id="257" name="Rounded Rectangle"/>
          <p:cNvSpPr/>
          <p:nvPr/>
        </p:nvSpPr>
        <p:spPr>
          <a:xfrm>
            <a:off x="8191062" y="1503954"/>
            <a:ext cx="6304865" cy="7027084"/>
          </a:xfrm>
          <a:prstGeom prst="roundRect">
            <a:avLst>
              <a:gd name="adj" fmla="val 5935"/>
            </a:avLst>
          </a:prstGeom>
          <a:solidFill>
            <a:srgbClr val="E3B5AF"/>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2500">
                <a:latin typeface="Letter-join No-Lead 8"/>
                <a:ea typeface="Letter-join No-Lead 8"/>
                <a:cs typeface="Letter-join No-Lead 8"/>
                <a:sym typeface="Letter-join No-Lead 8"/>
              </a:defRPr>
            </a:pPr>
            <a:endParaRPr/>
          </a:p>
        </p:txBody>
      </p:sp>
      <p:sp>
        <p:nvSpPr>
          <p:cNvPr id="258" name="KS1…"/>
          <p:cNvSpPr txBox="1"/>
          <p:nvPr/>
        </p:nvSpPr>
        <p:spPr>
          <a:xfrm>
            <a:off x="8340797" y="1800339"/>
            <a:ext cx="5598313" cy="6299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lgn="ctr" defTabSz="825500">
              <a:lnSpc>
                <a:spcPct val="100000"/>
              </a:lnSpc>
              <a:spcBef>
                <a:spcPts val="0"/>
              </a:spcBef>
              <a:defRPr sz="4000" u="sng">
                <a:latin typeface="Letter-join No-Lead 8"/>
                <a:ea typeface="Letter-join No-Lead 8"/>
                <a:cs typeface="Letter-join No-Lead 8"/>
                <a:sym typeface="Letter-join No-Lead 8"/>
              </a:defRPr>
            </a:pPr>
            <a:r>
              <a:t>KS1</a:t>
            </a:r>
            <a:endParaRPr sz="4600"/>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Design purposeful, functional, appealing products for themselves and other users based on design criteria </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Generate, develop, model and communicate their ideas through talking, drawing, templates, mock-ups and, where appropriate, information and communication technology</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Select from and use a range of tools and equipment to perform practical tasks [for example, cutting, shaping, joining and finishing] </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Select from and use a wide range of materials and components, including construction materials, textiles and ingredients, according to their characteristics</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Explore and evaluate a range of existing products</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Evaluate their ideas and products against design criteria</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Build structures, exploring how they can be made stronger, stiffer and more stable </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Explore and use mechanisms [for example, levers, sliders, wheels and axles], in their products</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Use the basic principles of a healthy and varied diet to prepare dishes</a:t>
            </a:r>
          </a:p>
          <a:p>
            <a:pPr marL="254000" indent="-254000" defTabSz="457200">
              <a:lnSpc>
                <a:spcPct val="100000"/>
              </a:lnSpc>
              <a:spcBef>
                <a:spcPts val="0"/>
              </a:spcBef>
              <a:buSzPct val="123000"/>
              <a:buChar char="•"/>
              <a:defRPr sz="1800">
                <a:latin typeface="Times Roman"/>
                <a:ea typeface="Times Roman"/>
                <a:cs typeface="Times Roman"/>
                <a:sym typeface="Times Roman"/>
              </a:defRPr>
            </a:pPr>
            <a:r>
              <a:rPr>
                <a:latin typeface="Letter-join No-Lead 8"/>
                <a:ea typeface="Letter-join No-Lead 8"/>
                <a:cs typeface="Letter-join No-Lead 8"/>
                <a:sym typeface="Letter-join No-Lead 8"/>
              </a:rPr>
              <a:t>Understand where food comes from.</a:t>
            </a:r>
          </a:p>
        </p:txBody>
      </p:sp>
      <p:sp>
        <p:nvSpPr>
          <p:cNvPr id="259" name="Rounded Rectangle"/>
          <p:cNvSpPr/>
          <p:nvPr/>
        </p:nvSpPr>
        <p:spPr>
          <a:xfrm>
            <a:off x="18139257" y="11805678"/>
            <a:ext cx="4987051" cy="1157258"/>
          </a:xfrm>
          <a:prstGeom prst="roundRect">
            <a:avLst>
              <a:gd name="adj" fmla="val 29822"/>
            </a:avLst>
          </a:prstGeom>
          <a:solidFill>
            <a:srgbClr val="F3ECE9"/>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60" name="Technical skills"/>
          <p:cNvSpPr txBox="1"/>
          <p:nvPr/>
        </p:nvSpPr>
        <p:spPr>
          <a:xfrm>
            <a:off x="17897333" y="12079507"/>
            <a:ext cx="5470897"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Technical skills</a:t>
            </a:r>
          </a:p>
        </p:txBody>
      </p:sp>
      <p:grpSp>
        <p:nvGrpSpPr>
          <p:cNvPr id="263" name="Group"/>
          <p:cNvGrpSpPr/>
          <p:nvPr/>
        </p:nvGrpSpPr>
        <p:grpSpPr>
          <a:xfrm>
            <a:off x="476651" y="271773"/>
            <a:ext cx="23526114" cy="1079124"/>
            <a:chOff x="0" y="0"/>
            <a:chExt cx="23526112" cy="1079123"/>
          </a:xfrm>
        </p:grpSpPr>
        <p:sp>
          <p:nvSpPr>
            <p:cNvPr id="261" name="Rounded Rectangle"/>
            <p:cNvSpPr/>
            <p:nvPr/>
          </p:nvSpPr>
          <p:spPr>
            <a:xfrm>
              <a:off x="0" y="34836"/>
              <a:ext cx="23526113" cy="1044288"/>
            </a:xfrm>
            <a:prstGeom prst="roundRect">
              <a:avLst>
                <a:gd name="adj" fmla="val 35833"/>
              </a:avLst>
            </a:prstGeom>
            <a:solidFill>
              <a:srgbClr val="E3B5AF"/>
            </a:solidFill>
            <a:ln w="63500" cap="flat">
              <a:solidFill>
                <a:schemeClr val="accent5">
                  <a:lumOff val="-29866"/>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262" name="Design Technology at Marden Vale"/>
            <p:cNvSpPr txBox="1"/>
            <p:nvPr/>
          </p:nvSpPr>
          <p:spPr>
            <a:xfrm>
              <a:off x="262217" y="0"/>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Design Technology at Marden Vale</a:t>
              </a:r>
            </a:p>
          </p:txBody>
        </p:sp>
      </p:grpSp>
      <p:sp>
        <p:nvSpPr>
          <p:cNvPr id="264" name="Rounded Rectangle"/>
          <p:cNvSpPr/>
          <p:nvPr/>
        </p:nvSpPr>
        <p:spPr>
          <a:xfrm>
            <a:off x="17518938" y="10003781"/>
            <a:ext cx="6454084" cy="1015624"/>
          </a:xfrm>
          <a:prstGeom prst="roundRect">
            <a:avLst>
              <a:gd name="adj" fmla="val 36846"/>
            </a:avLst>
          </a:prstGeom>
          <a:solidFill>
            <a:srgbClr val="E8D1C8"/>
          </a:solidFill>
          <a:ln w="63500">
            <a:solidFill>
              <a:schemeClr val="accent5">
                <a:lumOff val="-29866"/>
              </a:schemeClr>
            </a:solidFill>
            <a:miter lim="400000"/>
          </a:ln>
        </p:spPr>
        <p:txBody>
          <a:bodyPr lIns="50800" tIns="50800" rIns="50800" bIns="50800" anchor="ctr"/>
          <a:lstStyle/>
          <a:p>
            <a: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65" name="Electrical systems"/>
          <p:cNvSpPr txBox="1"/>
          <p:nvPr/>
        </p:nvSpPr>
        <p:spPr>
          <a:xfrm>
            <a:off x="17660291" y="10118001"/>
            <a:ext cx="6171376"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lvl1pPr algn="ctr" defTabSz="825500">
              <a:lnSpc>
                <a:spcPct val="100000"/>
              </a:lnSpc>
              <a:spcBef>
                <a:spcPts val="0"/>
              </a:spcBef>
              <a:defRPr sz="3300">
                <a:solidFill>
                  <a:srgbClr val="0A0704"/>
                </a:solidFill>
                <a:latin typeface="Letter-join No-Lead 8"/>
                <a:ea typeface="Letter-join No-Lead 8"/>
                <a:cs typeface="Letter-join No-Lead 8"/>
                <a:sym typeface="Letter-join No-Lead 8"/>
              </a:defRPr>
            </a:lvl1pPr>
          </a:lstStyle>
          <a:p>
            <a:r>
              <a:t>Electrical systems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9" name="National Curriculum"/>
          <p:cNvGrpSpPr/>
          <p:nvPr/>
        </p:nvGrpSpPr>
        <p:grpSpPr>
          <a:xfrm>
            <a:off x="634821" y="558033"/>
            <a:ext cx="23114359" cy="1332925"/>
            <a:chOff x="0" y="0"/>
            <a:chExt cx="23114358" cy="1332923"/>
          </a:xfrm>
        </p:grpSpPr>
        <p:sp>
          <p:nvSpPr>
            <p:cNvPr id="267" name="Rounded Rectangle"/>
            <p:cNvSpPr/>
            <p:nvPr/>
          </p:nvSpPr>
          <p:spPr>
            <a:xfrm>
              <a:off x="0" y="0"/>
              <a:ext cx="23114359" cy="1332924"/>
            </a:xfrm>
            <a:prstGeom prst="roundRect">
              <a:avLst>
                <a:gd name="adj" fmla="val 10367"/>
              </a:avLst>
            </a:prstGeom>
            <a:solidFill>
              <a:srgbClr val="E3B5AF"/>
            </a:solidFill>
            <a:ln w="63500" cap="flat">
              <a:solidFill>
                <a:srgbClr val="B51600"/>
              </a:solidFill>
              <a:prstDash val="solid"/>
              <a:miter lim="400000"/>
            </a:ln>
            <a:effectLst/>
          </p:spPr>
          <p:txBody>
            <a:bodyPr wrap="square" lIns="45719" tIns="45719" rIns="45719" bIns="45719" numCol="1" anchor="ctr">
              <a:noAutofit/>
            </a:bodyPr>
            <a:lstStyle/>
            <a:p>
              <a:pPr algn="ctr" defTabSz="412750">
                <a:lnSpc>
                  <a:spcPct val="100000"/>
                </a:lnSpc>
                <a:spcBef>
                  <a:spcPts val="0"/>
                </a:spcBef>
                <a:defRPr sz="1900">
                  <a:latin typeface="Letter-join No-Lead 8"/>
                  <a:ea typeface="Letter-join No-Lead 8"/>
                  <a:cs typeface="Letter-join No-Lead 8"/>
                  <a:sym typeface="Letter-join No-Lead 8"/>
                </a:defRPr>
              </a:pPr>
              <a:endParaRPr/>
            </a:p>
          </p:txBody>
        </p:sp>
        <p:sp>
          <p:nvSpPr>
            <p:cNvPr id="268" name="Our Big Ideas"/>
            <p:cNvSpPr txBox="1"/>
            <p:nvPr/>
          </p:nvSpPr>
          <p:spPr>
            <a:xfrm>
              <a:off x="104048" y="139624"/>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Our Big Ideas</a:t>
              </a:r>
            </a:p>
          </p:txBody>
        </p:sp>
      </p:grpSp>
      <p:sp>
        <p:nvSpPr>
          <p:cNvPr id="270" name="Rounded Rectangle"/>
          <p:cNvSpPr/>
          <p:nvPr/>
        </p:nvSpPr>
        <p:spPr>
          <a:xfrm>
            <a:off x="1412620" y="2859588"/>
            <a:ext cx="6383920" cy="3848913"/>
          </a:xfrm>
          <a:prstGeom prst="roundRect">
            <a:avLst>
              <a:gd name="adj" fmla="val 22434"/>
            </a:avLst>
          </a:prstGeom>
          <a:solidFill>
            <a:srgbClr val="F0D3CB"/>
          </a:solidFill>
          <a:ln w="63500">
            <a:solidFill>
              <a:srgbClr val="D5211D"/>
            </a:solidFill>
            <a:miter lim="400000"/>
          </a:ln>
        </p:spPr>
        <p:txBody>
          <a:bodyPr lIns="45719" rIns="45719" anchor="ctr"/>
          <a:lstStyle/>
          <a:p>
            <a:pPr algn="ctr" defTabSz="412750">
              <a:lnSpc>
                <a:spcPct val="100000"/>
              </a:lnSpc>
              <a:spcBef>
                <a:spcPts val="0"/>
              </a:spcBef>
              <a:defRPr sz="1600">
                <a:solidFill>
                  <a:srgbClr val="0A0704"/>
                </a:solidFill>
                <a:latin typeface="Letter-join No-Lead 8"/>
                <a:ea typeface="Letter-join No-Lead 8"/>
                <a:cs typeface="Letter-join No-Lead 8"/>
                <a:sym typeface="Letter-join No-Lead 8"/>
              </a:defRPr>
            </a:pPr>
            <a:endParaRPr/>
          </a:p>
        </p:txBody>
      </p:sp>
      <p:sp>
        <p:nvSpPr>
          <p:cNvPr id="271" name="Textiles…"/>
          <p:cNvSpPr txBox="1"/>
          <p:nvPr/>
        </p:nvSpPr>
        <p:spPr>
          <a:xfrm>
            <a:off x="1728330" y="2799258"/>
            <a:ext cx="5752500" cy="39695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Textiles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Fastening, sewing, decorative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and functional fabric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techniques including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cross stitch, blanket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stitch and appliqué.</a:t>
            </a:r>
          </a:p>
        </p:txBody>
      </p:sp>
      <p:sp>
        <p:nvSpPr>
          <p:cNvPr id="272" name="Rounded Rectangle"/>
          <p:cNvSpPr/>
          <p:nvPr/>
        </p:nvSpPr>
        <p:spPr>
          <a:xfrm>
            <a:off x="17044513" y="3005721"/>
            <a:ext cx="6383918" cy="3954493"/>
          </a:xfrm>
          <a:prstGeom prst="roundRect">
            <a:avLst>
              <a:gd name="adj" fmla="val 22434"/>
            </a:avLst>
          </a:prstGeom>
          <a:solidFill>
            <a:srgbClr val="F0D3CA"/>
          </a:solidFill>
          <a:ln w="63500">
            <a:solidFill>
              <a:srgbClr val="D5211D"/>
            </a:solidFill>
            <a:miter lim="400000"/>
          </a:ln>
        </p:spPr>
        <p:txBody>
          <a:bodyPr lIns="45719" rIns="45719" anchor="ctr"/>
          <a:lstStyle/>
          <a:p>
            <a:pPr algn="ctr" defTabSz="412750">
              <a:lnSpc>
                <a:spcPct val="100000"/>
              </a:lnSpc>
              <a:spcBef>
                <a:spcPts val="0"/>
              </a:spcBef>
              <a:defRPr sz="1600">
                <a:solidFill>
                  <a:srgbClr val="0A0704"/>
                </a:solidFill>
                <a:latin typeface="Letter-join No-Lead 8"/>
                <a:ea typeface="Letter-join No-Lead 8"/>
                <a:cs typeface="Letter-join No-Lead 8"/>
                <a:sym typeface="Letter-join No-Lead 8"/>
              </a:defRPr>
            </a:pPr>
            <a:endParaRPr/>
          </a:p>
        </p:txBody>
      </p:sp>
      <p:sp>
        <p:nvSpPr>
          <p:cNvPr id="273" name="Cooking and nutrition…"/>
          <p:cNvSpPr txBox="1"/>
          <p:nvPr/>
        </p:nvSpPr>
        <p:spPr>
          <a:xfrm>
            <a:off x="17367161" y="2998181"/>
            <a:ext cx="5738623" cy="39695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Cooking and nutrition</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 Where food comes from,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balanced diet, preparation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and cooking skills. Kitchen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hygiene and safety. Following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recipes.</a:t>
            </a:r>
          </a:p>
        </p:txBody>
      </p:sp>
      <p:sp>
        <p:nvSpPr>
          <p:cNvPr id="274" name="Rounded Rectangle"/>
          <p:cNvSpPr/>
          <p:nvPr/>
        </p:nvSpPr>
        <p:spPr>
          <a:xfrm>
            <a:off x="9160864" y="2964857"/>
            <a:ext cx="6383919" cy="3848913"/>
          </a:xfrm>
          <a:prstGeom prst="roundRect">
            <a:avLst>
              <a:gd name="adj" fmla="val 22434"/>
            </a:avLst>
          </a:prstGeom>
          <a:solidFill>
            <a:srgbClr val="F1D3C9"/>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75" name="Structures…"/>
          <p:cNvSpPr txBox="1"/>
          <p:nvPr/>
        </p:nvSpPr>
        <p:spPr>
          <a:xfrm>
            <a:off x="9476573" y="3407005"/>
            <a:ext cx="5752500" cy="3070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Structures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Material functional and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aesthetic properties,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strength and stability,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stiffen and reinforce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structures.</a:t>
            </a:r>
          </a:p>
        </p:txBody>
      </p:sp>
      <p:sp>
        <p:nvSpPr>
          <p:cNvPr id="276" name="Rounded Rectangle"/>
          <p:cNvSpPr/>
          <p:nvPr/>
        </p:nvSpPr>
        <p:spPr>
          <a:xfrm>
            <a:off x="1412620" y="7277448"/>
            <a:ext cx="6383918" cy="4367224"/>
          </a:xfrm>
          <a:prstGeom prst="roundRect">
            <a:avLst>
              <a:gd name="adj" fmla="val 22434"/>
            </a:avLst>
          </a:prstGeom>
          <a:solidFill>
            <a:srgbClr val="F1D3CA"/>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77" name="Mechanisms and mechanical systems…"/>
          <p:cNvSpPr txBox="1"/>
          <p:nvPr/>
        </p:nvSpPr>
        <p:spPr>
          <a:xfrm>
            <a:off x="1762386" y="7978752"/>
            <a:ext cx="5684389" cy="30778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Mechanisms and mechanical systems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Mimic natural movements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using mechanisms such as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cams, followers, levers and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sliders.</a:t>
            </a:r>
          </a:p>
        </p:txBody>
      </p:sp>
      <p:sp>
        <p:nvSpPr>
          <p:cNvPr id="278" name="Rounded Rectangle"/>
          <p:cNvSpPr/>
          <p:nvPr/>
        </p:nvSpPr>
        <p:spPr>
          <a:xfrm>
            <a:off x="17044513" y="7631876"/>
            <a:ext cx="6383920" cy="4116914"/>
          </a:xfrm>
          <a:prstGeom prst="roundRect">
            <a:avLst>
              <a:gd name="adj" fmla="val 22434"/>
            </a:avLst>
          </a:prstGeom>
          <a:solidFill>
            <a:srgbClr val="F2D3CB"/>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79" name="Electrical systems…"/>
          <p:cNvSpPr txBox="1"/>
          <p:nvPr/>
        </p:nvSpPr>
        <p:spPr>
          <a:xfrm>
            <a:off x="17377832" y="8208023"/>
            <a:ext cx="5717280" cy="30910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Electrical systems</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Operational series circuits,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circuit components, circuit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diagrams and symbols,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combined to create various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electrical products.</a:t>
            </a:r>
          </a:p>
        </p:txBody>
      </p:sp>
      <p:sp>
        <p:nvSpPr>
          <p:cNvPr id="280" name="Rounded Rectangle"/>
          <p:cNvSpPr/>
          <p:nvPr/>
        </p:nvSpPr>
        <p:spPr>
          <a:xfrm>
            <a:off x="9160864" y="7554096"/>
            <a:ext cx="6383919" cy="4243297"/>
          </a:xfrm>
          <a:prstGeom prst="roundRect">
            <a:avLst>
              <a:gd name="adj" fmla="val 22434"/>
            </a:avLst>
          </a:prstGeom>
          <a:solidFill>
            <a:srgbClr val="F1D3CB"/>
          </a:solidFill>
          <a:ln w="63500">
            <a:solidFill>
              <a:srgbClr val="D5211D"/>
            </a:solidFill>
            <a:miter lim="400000"/>
          </a:ln>
        </p:spPr>
        <p:txBody>
          <a:bodyPr lIns="45719" rIns="45719" anchor="ctr"/>
          <a:lstStyle/>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endParaRPr/>
          </a:p>
        </p:txBody>
      </p:sp>
      <p:sp>
        <p:nvSpPr>
          <p:cNvPr id="281" name="Digital world…"/>
          <p:cNvSpPr txBox="1"/>
          <p:nvPr/>
        </p:nvSpPr>
        <p:spPr>
          <a:xfrm>
            <a:off x="9502488" y="8432112"/>
            <a:ext cx="5700671" cy="24872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p>
            <a:pPr algn="ctr" defTabSz="412750">
              <a:lnSpc>
                <a:spcPct val="100000"/>
              </a:lnSpc>
              <a:spcBef>
                <a:spcPts val="0"/>
              </a:spcBef>
              <a:defRPr sz="3300" u="sng">
                <a:solidFill>
                  <a:srgbClr val="0A0704"/>
                </a:solidFill>
                <a:latin typeface="Letter-join No-Lead 8"/>
                <a:ea typeface="Letter-join No-Lead 8"/>
                <a:cs typeface="Letter-join No-Lead 8"/>
                <a:sym typeface="Letter-join No-Lead 8"/>
              </a:defRPr>
            </a:pPr>
            <a:r>
              <a:t>Digital world</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Program products to monitor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and control, develop designs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and virtual models using 2D </a:t>
            </a:r>
          </a:p>
          <a:p>
            <a:pPr algn="ctr" defTabSz="412750">
              <a:lnSpc>
                <a:spcPct val="100000"/>
              </a:lnSpc>
              <a:spcBef>
                <a:spcPts val="0"/>
              </a:spcBef>
              <a:defRPr sz="3300">
                <a:solidFill>
                  <a:srgbClr val="0A0704"/>
                </a:solidFill>
                <a:latin typeface="Letter-join No-Lead 8"/>
                <a:ea typeface="Letter-join No-Lead 8"/>
                <a:cs typeface="Letter-join No-Lead 8"/>
                <a:sym typeface="Letter-join No-Lead 8"/>
              </a:defRPr>
            </a:pPr>
            <a:r>
              <a:t>and 3D CAD software.</a:t>
            </a:r>
          </a:p>
        </p:txBody>
      </p:sp>
      <p:pic>
        <p:nvPicPr>
          <p:cNvPr id="282" name="Picture 8" descr="Picture 8"/>
          <p:cNvPicPr>
            <a:picLocks noChangeAspect="1"/>
          </p:cNvPicPr>
          <p:nvPr/>
        </p:nvPicPr>
        <p:blipFill>
          <a:blip r:embed="rId2"/>
          <a:stretch>
            <a:fillRect/>
          </a:stretch>
        </p:blipFill>
        <p:spPr>
          <a:xfrm>
            <a:off x="1024444" y="2039578"/>
            <a:ext cx="1615082" cy="1552484"/>
          </a:xfrm>
          <a:prstGeom prst="rect">
            <a:avLst/>
          </a:prstGeom>
          <a:ln w="12700">
            <a:miter lim="400000"/>
          </a:ln>
        </p:spPr>
      </p:pic>
      <p:pic>
        <p:nvPicPr>
          <p:cNvPr id="283" name="Picture 9" descr="Picture 9"/>
          <p:cNvPicPr>
            <a:picLocks noChangeAspect="1"/>
          </p:cNvPicPr>
          <p:nvPr/>
        </p:nvPicPr>
        <p:blipFill>
          <a:blip r:embed="rId3"/>
          <a:stretch>
            <a:fillRect/>
          </a:stretch>
        </p:blipFill>
        <p:spPr>
          <a:xfrm>
            <a:off x="8807467" y="2197639"/>
            <a:ext cx="1613126" cy="1552483"/>
          </a:xfrm>
          <a:prstGeom prst="rect">
            <a:avLst/>
          </a:prstGeom>
          <a:ln w="12700">
            <a:miter lim="400000"/>
          </a:ln>
        </p:spPr>
      </p:pic>
      <p:pic>
        <p:nvPicPr>
          <p:cNvPr id="284" name="Picture 10" descr="Picture 10"/>
          <p:cNvPicPr>
            <a:picLocks noChangeAspect="1"/>
          </p:cNvPicPr>
          <p:nvPr/>
        </p:nvPicPr>
        <p:blipFill>
          <a:blip r:embed="rId4"/>
          <a:stretch>
            <a:fillRect/>
          </a:stretch>
        </p:blipFill>
        <p:spPr>
          <a:xfrm>
            <a:off x="16486652" y="2421247"/>
            <a:ext cx="1677452" cy="1649727"/>
          </a:xfrm>
          <a:prstGeom prst="rect">
            <a:avLst/>
          </a:prstGeom>
          <a:ln w="12700">
            <a:miter lim="400000"/>
          </a:ln>
        </p:spPr>
      </p:pic>
      <p:pic>
        <p:nvPicPr>
          <p:cNvPr id="285" name="Picture 17" descr="Picture 17"/>
          <p:cNvPicPr>
            <a:picLocks noChangeAspect="1"/>
          </p:cNvPicPr>
          <p:nvPr/>
        </p:nvPicPr>
        <p:blipFill>
          <a:blip r:embed="rId5"/>
          <a:stretch>
            <a:fillRect/>
          </a:stretch>
        </p:blipFill>
        <p:spPr>
          <a:xfrm>
            <a:off x="894043" y="6717627"/>
            <a:ext cx="1603387" cy="1552484"/>
          </a:xfrm>
          <a:prstGeom prst="rect">
            <a:avLst/>
          </a:prstGeom>
          <a:ln w="12700">
            <a:miter lim="400000"/>
          </a:ln>
        </p:spPr>
      </p:pic>
      <p:pic>
        <p:nvPicPr>
          <p:cNvPr id="286" name="Picture 18" descr="Picture 18"/>
          <p:cNvPicPr>
            <a:picLocks noChangeAspect="1"/>
          </p:cNvPicPr>
          <p:nvPr/>
        </p:nvPicPr>
        <p:blipFill>
          <a:blip r:embed="rId6"/>
          <a:stretch>
            <a:fillRect/>
          </a:stretch>
        </p:blipFill>
        <p:spPr>
          <a:xfrm>
            <a:off x="8885908" y="7103485"/>
            <a:ext cx="1602971" cy="1552484"/>
          </a:xfrm>
          <a:prstGeom prst="rect">
            <a:avLst/>
          </a:prstGeom>
          <a:ln w="12700">
            <a:miter lim="400000"/>
          </a:ln>
        </p:spPr>
      </p:pic>
      <p:pic>
        <p:nvPicPr>
          <p:cNvPr id="287" name="Picture 19" descr="Picture 19"/>
          <p:cNvPicPr>
            <a:picLocks noChangeAspect="1"/>
          </p:cNvPicPr>
          <p:nvPr/>
        </p:nvPicPr>
        <p:blipFill>
          <a:blip r:embed="rId7"/>
          <a:stretch>
            <a:fillRect/>
          </a:stretch>
        </p:blipFill>
        <p:spPr>
          <a:xfrm>
            <a:off x="16486652" y="7131489"/>
            <a:ext cx="1677452" cy="1652035"/>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 name="Table 1"/>
          <p:cNvGraphicFramePr/>
          <p:nvPr/>
        </p:nvGraphicFramePr>
        <p:xfrm>
          <a:off x="593066" y="2730500"/>
          <a:ext cx="22801452" cy="9731062"/>
        </p:xfrm>
        <a:graphic>
          <a:graphicData uri="http://schemas.openxmlformats.org/drawingml/2006/table">
            <a:tbl>
              <a:tblPr>
                <a:tableStyleId>{4C3C2611-4C71-4FC5-86AE-919BDF0F9419}</a:tableStyleId>
              </a:tblPr>
              <a:tblGrid>
                <a:gridCol w="1598054">
                  <a:extLst>
                    <a:ext uri="{9D8B030D-6E8A-4147-A177-3AD203B41FA5}">
                      <a16:colId xmlns:a16="http://schemas.microsoft.com/office/drawing/2014/main" val="20000"/>
                    </a:ext>
                  </a:extLst>
                </a:gridCol>
                <a:gridCol w="2354521">
                  <a:extLst>
                    <a:ext uri="{9D8B030D-6E8A-4147-A177-3AD203B41FA5}">
                      <a16:colId xmlns:a16="http://schemas.microsoft.com/office/drawing/2014/main" val="20001"/>
                    </a:ext>
                  </a:extLst>
                </a:gridCol>
                <a:gridCol w="2354521">
                  <a:extLst>
                    <a:ext uri="{9D8B030D-6E8A-4147-A177-3AD203B41FA5}">
                      <a16:colId xmlns:a16="http://schemas.microsoft.com/office/drawing/2014/main" val="20002"/>
                    </a:ext>
                  </a:extLst>
                </a:gridCol>
                <a:gridCol w="2354521">
                  <a:extLst>
                    <a:ext uri="{9D8B030D-6E8A-4147-A177-3AD203B41FA5}">
                      <a16:colId xmlns:a16="http://schemas.microsoft.com/office/drawing/2014/main" val="20003"/>
                    </a:ext>
                  </a:extLst>
                </a:gridCol>
                <a:gridCol w="2354521">
                  <a:extLst>
                    <a:ext uri="{9D8B030D-6E8A-4147-A177-3AD203B41FA5}">
                      <a16:colId xmlns:a16="http://schemas.microsoft.com/office/drawing/2014/main" val="20004"/>
                    </a:ext>
                  </a:extLst>
                </a:gridCol>
                <a:gridCol w="2354521">
                  <a:extLst>
                    <a:ext uri="{9D8B030D-6E8A-4147-A177-3AD203B41FA5}">
                      <a16:colId xmlns:a16="http://schemas.microsoft.com/office/drawing/2014/main" val="20005"/>
                    </a:ext>
                  </a:extLst>
                </a:gridCol>
                <a:gridCol w="2354521">
                  <a:extLst>
                    <a:ext uri="{9D8B030D-6E8A-4147-A177-3AD203B41FA5}">
                      <a16:colId xmlns:a16="http://schemas.microsoft.com/office/drawing/2014/main" val="20006"/>
                    </a:ext>
                  </a:extLst>
                </a:gridCol>
                <a:gridCol w="2354521">
                  <a:extLst>
                    <a:ext uri="{9D8B030D-6E8A-4147-A177-3AD203B41FA5}">
                      <a16:colId xmlns:a16="http://schemas.microsoft.com/office/drawing/2014/main" val="20007"/>
                    </a:ext>
                  </a:extLst>
                </a:gridCol>
                <a:gridCol w="2354521">
                  <a:extLst>
                    <a:ext uri="{9D8B030D-6E8A-4147-A177-3AD203B41FA5}">
                      <a16:colId xmlns:a16="http://schemas.microsoft.com/office/drawing/2014/main" val="20008"/>
                    </a:ext>
                  </a:extLst>
                </a:gridCol>
                <a:gridCol w="2354521">
                  <a:extLst>
                    <a:ext uri="{9D8B030D-6E8A-4147-A177-3AD203B41FA5}">
                      <a16:colId xmlns:a16="http://schemas.microsoft.com/office/drawing/2014/main" val="20009"/>
                    </a:ext>
                  </a:extLst>
                </a:gridCol>
              </a:tblGrid>
              <a:tr h="1214795">
                <a:tc>
                  <a:txBody>
                    <a:bodyPr/>
                    <a:lstStyle/>
                    <a:p>
                      <a:pPr defTabSz="914400">
                        <a:defRPr sz="3200">
                          <a:latin typeface="Letter-join No-Lead 8"/>
                          <a:ea typeface="Letter-join No-Lead 8"/>
                          <a:cs typeface="Letter-join No-Lead 8"/>
                          <a:sym typeface="Letter-join No-Lead 8"/>
                        </a:defRPr>
                      </a:pPr>
                      <a:endParaRP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1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2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3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4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5
</a:t>
                      </a:r>
                    </a:p>
                  </a:txBody>
                  <a:tcPr marL="50800" marR="50800" marT="50800" marB="50800" anchor="ctr" horzOverflow="overflow">
                    <a:solidFill>
                      <a:srgbClr val="F6E4D7"/>
                    </a:solidFill>
                  </a:tcPr>
                </a:tc>
                <a:tc>
                  <a:txBody>
                    <a:bodyPr/>
                    <a:lstStyle/>
                    <a:p>
                      <a:pPr defTabSz="914400"/>
                      <a:r>
                        <a:rPr sz="3200">
                          <a:latin typeface="Letter-join No-Lead 8"/>
                          <a:ea typeface="Letter-join No-Lead 8"/>
                          <a:cs typeface="Letter-join No-Lead 8"/>
                          <a:sym typeface="Letter-join No-Lead 8"/>
                        </a:rPr>
                        <a:t>Term 6
</a:t>
                      </a:r>
                    </a:p>
                  </a:txBody>
                  <a:tcPr marL="50800" marR="50800" marT="50800" marB="50800" anchor="ctr" horzOverflow="overflow">
                    <a:solidFill>
                      <a:srgbClr val="F6E4D7"/>
                    </a:solidFill>
                  </a:tcPr>
                </a:tc>
                <a:tc>
                  <a:txBody>
                    <a:bodyPr/>
                    <a:lstStyle/>
                    <a:p>
                      <a:pPr defTabSz="914400">
                        <a:defRPr sz="1400">
                          <a:latin typeface="Letter-join No-Lead 8"/>
                          <a:ea typeface="Letter-join No-Lead 8"/>
                          <a:cs typeface="Letter-join No-Lead 8"/>
                          <a:sym typeface="Letter-join No-Lead 8"/>
                        </a:defRPr>
                      </a:pPr>
                      <a:r>
                        <a:t>Additional units to be taught through the year</a:t>
                      </a:r>
                    </a:p>
                    <a:p>
                      <a:pPr defTabSz="914400">
                        <a:defRPr sz="1600">
                          <a:latin typeface="Letter-join No-Lead 8"/>
                          <a:ea typeface="Letter-join No-Lead 8"/>
                          <a:cs typeface="Letter-join No-Lead 8"/>
                          <a:sym typeface="Letter-join No-Lead 8"/>
                        </a:defRPr>
                      </a:pPr>
                      <a:endParaRPr/>
                    </a:p>
                    <a:p>
                      <a:pPr defTabSz="914400">
                        <a:defRPr sz="1600">
                          <a:latin typeface="Letter-join No-Lead 8"/>
                          <a:ea typeface="Letter-join No-Lead 8"/>
                          <a:cs typeface="Letter-join No-Lead 8"/>
                          <a:sym typeface="Letter-join No-Lead 8"/>
                        </a:defRPr>
                      </a:pPr>
                      <a:endParaRPr/>
                    </a:p>
                  </a:txBody>
                  <a:tcPr marL="50800" marR="50800" marT="50800" marB="50800" anchor="ctr" horzOverflow="overflow">
                    <a:solidFill>
                      <a:srgbClr val="F6E4D7"/>
                    </a:solidFill>
                  </a:tcPr>
                </a:tc>
                <a:tc>
                  <a:txBody>
                    <a:bodyPr/>
                    <a:lstStyle/>
                    <a:p>
                      <a:pPr defTabSz="914400"/>
                      <a:r>
                        <a:rPr sz="1400">
                          <a:latin typeface="Letter-join No-Lead 8"/>
                          <a:ea typeface="Letter-join No-Lead 8"/>
                          <a:cs typeface="Letter-join No-Lead 8"/>
                          <a:sym typeface="Letter-join No-Lead 8"/>
                        </a:rPr>
                        <a:t>Additional units to be taught through the year
</a:t>
                      </a:r>
                    </a:p>
                  </a:txBody>
                  <a:tcPr marL="50800" marR="50800" marT="50800" marB="50800" anchor="ctr" horzOverflow="overflow">
                    <a:solidFill>
                      <a:srgbClr val="F6E4D7"/>
                    </a:solidFill>
                  </a:tcPr>
                </a:tc>
                <a:tc>
                  <a:txBody>
                    <a:bodyPr/>
                    <a:lstStyle/>
                    <a:p>
                      <a:pPr defTabSz="914400"/>
                      <a:r>
                        <a:rPr sz="1400">
                          <a:latin typeface="Letter-join No-Lead 8"/>
                          <a:ea typeface="Letter-join No-Lead 8"/>
                          <a:cs typeface="Letter-join No-Lead 8"/>
                          <a:sym typeface="Letter-join No-Lead 8"/>
                        </a:rPr>
                        <a:t>Additional units to be taught through the year
</a:t>
                      </a:r>
                    </a:p>
                  </a:txBody>
                  <a:tcPr marL="50800" marR="50800" marT="50800" marB="50800" anchor="ctr" horzOverflow="overflow">
                    <a:solidFill>
                      <a:srgbClr val="F6E4D7"/>
                    </a:solidFill>
                  </a:tcPr>
                </a:tc>
                <a:extLst>
                  <a:ext uri="{0D108BD9-81ED-4DB2-BD59-A6C34878D82A}">
                    <a16:rowId xmlns:a16="http://schemas.microsoft.com/office/drawing/2014/main" val="10000"/>
                  </a:ext>
                </a:extLst>
              </a:tr>
              <a:tr h="1214795">
                <a:tc>
                  <a:txBody>
                    <a:bodyPr/>
                    <a:lstStyle/>
                    <a:p>
                      <a:pPr defTabSz="914400"/>
                      <a:r>
                        <a:rPr sz="3200">
                          <a:latin typeface="Letter-join No-Lead 8"/>
                          <a:ea typeface="Letter-join No-Lead 8"/>
                          <a:cs typeface="Letter-join No-Lead 8"/>
                          <a:sym typeface="Letter-join No-Lead 8"/>
                        </a:rPr>
                        <a:t>EYFS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Bookmarks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Junk modelling/Boats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Soup* 
completed in Term 1</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
</a:t>
                      </a: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extLst>
                  <a:ext uri="{0D108BD9-81ED-4DB2-BD59-A6C34878D82A}">
                    <a16:rowId xmlns:a16="http://schemas.microsoft.com/office/drawing/2014/main" val="10001"/>
                  </a:ext>
                </a:extLst>
              </a:tr>
              <a:tr h="1214795">
                <a:tc>
                  <a:txBody>
                    <a:bodyPr/>
                    <a:lstStyle/>
                    <a:p>
                      <a:pPr defTabSz="914400"/>
                      <a:r>
                        <a:rPr sz="3200">
                          <a:latin typeface="Letter-join No-Lead 8"/>
                          <a:ea typeface="Letter-join No-Lead 8"/>
                          <a:cs typeface="Letter-join No-Lead 8"/>
                          <a:sym typeface="Letter-join No-Lead 8"/>
                        </a:rPr>
                        <a:t>Year 1</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Puppets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Constructing windmills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Smoothies</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Mechanisms:
Wheels and axels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extLst>
                  <a:ext uri="{0D108BD9-81ED-4DB2-BD59-A6C34878D82A}">
                    <a16:rowId xmlns:a16="http://schemas.microsoft.com/office/drawing/2014/main" val="10002"/>
                  </a:ext>
                </a:extLst>
              </a:tr>
              <a:tr h="1214795">
                <a:tc>
                  <a:txBody>
                    <a:bodyPr/>
                    <a:lstStyle/>
                    <a:p>
                      <a:pPr defTabSz="914400"/>
                      <a:r>
                        <a:rPr sz="3200">
                          <a:latin typeface="Letter-join No-Lead 8"/>
                          <a:ea typeface="Letter-join No-Lead 8"/>
                          <a:cs typeface="Letter-join No-Lead 8"/>
                          <a:sym typeface="Letter-join No-Lead 8"/>
                        </a:rPr>
                        <a:t>Year 2</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Pouches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Baby bear’s chair</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Balanced diet (wraps)</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Mechanisms:
Fairground wheel
</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extLst>
                  <a:ext uri="{0D108BD9-81ED-4DB2-BD59-A6C34878D82A}">
                    <a16:rowId xmlns:a16="http://schemas.microsoft.com/office/drawing/2014/main" val="10003"/>
                  </a:ext>
                </a:extLst>
              </a:tr>
              <a:tr h="1214795">
                <a:tc>
                  <a:txBody>
                    <a:bodyPr/>
                    <a:lstStyle/>
                    <a:p>
                      <a:pPr defTabSz="914400"/>
                      <a:r>
                        <a:rPr sz="3200">
                          <a:latin typeface="Letter-join No-Lead 8"/>
                          <a:ea typeface="Letter-join No-Lead 8"/>
                          <a:cs typeface="Letter-join No-Lead 8"/>
                          <a:sym typeface="Letter-join No-Lead 8"/>
                        </a:rPr>
                        <a:t>Year 3</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Cross stitch and appliqué</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Constructing a castle</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Eating seasonally (seasonal tart)</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Mechanisms and mechanical structures:
Mechanical cars</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Digital world:
Wearable technology</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extLst>
                  <a:ext uri="{0D108BD9-81ED-4DB2-BD59-A6C34878D82A}">
                    <a16:rowId xmlns:a16="http://schemas.microsoft.com/office/drawing/2014/main" val="10004"/>
                  </a:ext>
                </a:extLst>
              </a:tr>
              <a:tr h="1214795">
                <a:tc>
                  <a:txBody>
                    <a:bodyPr/>
                    <a:lstStyle/>
                    <a:p>
                      <a:pPr defTabSz="914400"/>
                      <a:r>
                        <a:rPr sz="3200">
                          <a:latin typeface="Letter-join No-Lead 8"/>
                          <a:ea typeface="Letter-join No-Lead 8"/>
                          <a:cs typeface="Letter-join No-Lead 8"/>
                          <a:sym typeface="Letter-join No-Lead 8"/>
                        </a:rPr>
                        <a:t>Year 4</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Fastenings (book cover)</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Pavilions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Adapting a recipe</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Mechanisms and mechanical structures:
Making a slingshot car</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Electrical systems:
Torches</a:t>
                      </a:r>
                    </a:p>
                  </a:txBody>
                  <a:tcPr marL="50800" marR="50800" marT="50800" marB="50800" anchor="ctr" horzOverflow="overflow">
                    <a:solidFill>
                      <a:srgbClr val="F6E4D7"/>
                    </a:solidFill>
                  </a:tcPr>
                </a:tc>
                <a:extLst>
                  <a:ext uri="{0D108BD9-81ED-4DB2-BD59-A6C34878D82A}">
                    <a16:rowId xmlns:a16="http://schemas.microsoft.com/office/drawing/2014/main" val="10005"/>
                  </a:ext>
                </a:extLst>
              </a:tr>
              <a:tr h="1214795">
                <a:tc>
                  <a:txBody>
                    <a:bodyPr/>
                    <a:lstStyle/>
                    <a:p>
                      <a:pPr defTabSz="914400"/>
                      <a:r>
                        <a:rPr sz="3200">
                          <a:latin typeface="Letter-join No-Lead 8"/>
                          <a:ea typeface="Letter-join No-Lead 8"/>
                          <a:cs typeface="Letter-join No-Lead 8"/>
                          <a:sym typeface="Letter-join No-Lead 8"/>
                        </a:rPr>
                        <a:t>Year 5</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Stuffed toys
</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Bridges
</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Developing a recipe</a:t>
                      </a:r>
                    </a:p>
                  </a:txBody>
                  <a:tcPr marL="50800" marR="50800" marT="50800" marB="50800" anchor="ctr" horzOverflow="overflow">
                    <a:solidFill>
                      <a:srgbClr val="F6E4D7"/>
                    </a:solidFill>
                  </a:tcPr>
                </a:tc>
                <a:tc>
                  <a:txBody>
                    <a:bodyPr/>
                    <a:lstStyle/>
                    <a:p>
                      <a:pPr defTabSz="914400"/>
                      <a:r>
                        <a:rPr sz="2000">
                          <a:latin typeface="Letter-join No-Lead 8"/>
                          <a:ea typeface="Letter-join No-Lead 8"/>
                          <a:cs typeface="Letter-join No-Lead 8"/>
                          <a:sym typeface="Letter-join No-Lead 8"/>
                        </a:rPr>
                        <a:t>Mechanisms and mechanical structures:
Making a pop up book</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Electrical systems: Doodlers</a:t>
                      </a:r>
                    </a:p>
                  </a:txBody>
                  <a:tcPr marL="50800" marR="50800" marT="50800" marB="50800" anchor="ctr" horzOverflow="overflow">
                    <a:solidFill>
                      <a:srgbClr val="F6E4D7"/>
                    </a:solidFill>
                  </a:tcPr>
                </a:tc>
                <a:extLst>
                  <a:ext uri="{0D108BD9-81ED-4DB2-BD59-A6C34878D82A}">
                    <a16:rowId xmlns:a16="http://schemas.microsoft.com/office/drawing/2014/main" val="10006"/>
                  </a:ext>
                </a:extLst>
              </a:tr>
              <a:tr h="1214795">
                <a:tc>
                  <a:txBody>
                    <a:bodyPr/>
                    <a:lstStyle/>
                    <a:p>
                      <a:pPr defTabSz="914400"/>
                      <a:r>
                        <a:rPr sz="3200">
                          <a:latin typeface="Letter-join No-Lead 8"/>
                          <a:ea typeface="Letter-join No-Lead 8"/>
                          <a:cs typeface="Letter-join No-Lead 8"/>
                          <a:sym typeface="Letter-join No-Lead 8"/>
                        </a:rPr>
                        <a:t>Year 6</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Textiles:
Waistcoats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Structures:
Playgrounds</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solidFill>
                      <a:srgbClr val="FFFFFF"/>
                    </a:solidFill>
                  </a:tcPr>
                </a:tc>
                <a:tc>
                  <a:txBody>
                    <a:bodyPr/>
                    <a:lstStyle/>
                    <a:p>
                      <a:pPr defTabSz="914400"/>
                      <a:r>
                        <a:rPr sz="2000">
                          <a:latin typeface="Letter-join No-Lead 8"/>
                          <a:ea typeface="Letter-join No-Lead 8"/>
                          <a:cs typeface="Letter-join No-Lead 8"/>
                          <a:sym typeface="Letter-join No-Lead 8"/>
                        </a:rPr>
                        <a:t>Cooking and Nutrition: Come dine with me 
(Main course)
</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tc>
                  <a:txBody>
                    <a:bodyPr/>
                    <a:lstStyle/>
                    <a:p>
                      <a:pPr defTabSz="914400"/>
                      <a:r>
                        <a:rPr sz="2000">
                          <a:latin typeface="Letter-join No-Lead 8"/>
                          <a:ea typeface="Letter-join No-Lead 8"/>
                          <a:cs typeface="Letter-join No-Lead 8"/>
                          <a:sym typeface="Letter-join No-Lead 8"/>
                        </a:rPr>
                        <a:t>Digital world: Navigating the world</a:t>
                      </a:r>
                    </a:p>
                  </a:txBody>
                  <a:tcPr marL="50800" marR="50800" marT="50800" marB="50800" anchor="ctr" horzOverflow="overflow">
                    <a:solidFill>
                      <a:srgbClr val="F6E4D7"/>
                    </a:solidFill>
                  </a:tcPr>
                </a:tc>
                <a:tc>
                  <a:txBody>
                    <a:bodyPr/>
                    <a:lstStyle/>
                    <a:p>
                      <a:pPr defTabSz="914400">
                        <a:defRPr sz="2000">
                          <a:latin typeface="Letter-join No-Lead 8"/>
                          <a:ea typeface="Letter-join No-Lead 8"/>
                          <a:cs typeface="Letter-join No-Lead 8"/>
                          <a:sym typeface="Letter-join No-Lead 8"/>
                        </a:defRPr>
                      </a:pPr>
                      <a:endParaRPr/>
                    </a:p>
                  </a:txBody>
                  <a:tcPr marL="50800" marR="50800" marT="50800" marB="50800" anchor="ctr" horzOverflow="overflow"/>
                </a:tc>
                <a:extLst>
                  <a:ext uri="{0D108BD9-81ED-4DB2-BD59-A6C34878D82A}">
                    <a16:rowId xmlns:a16="http://schemas.microsoft.com/office/drawing/2014/main" val="10007"/>
                  </a:ext>
                </a:extLst>
              </a:tr>
            </a:tbl>
          </a:graphicData>
        </a:graphic>
      </p:graphicFrame>
      <p:sp>
        <p:nvSpPr>
          <p:cNvPr id="290" name="Key Concept Images"/>
          <p:cNvSpPr txBox="1"/>
          <p:nvPr/>
        </p:nvSpPr>
        <p:spPr>
          <a:xfrm>
            <a:off x="1405073" y="-2295396"/>
            <a:ext cx="23118615" cy="9624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5400" tIns="25400" rIns="25400" bIns="25400" anchor="ctr"/>
          <a:lstStyle>
            <a:lvl1pPr algn="ctr" defTabSz="412750">
              <a:lnSpc>
                <a:spcPct val="100000"/>
              </a:lnSpc>
              <a:spcBef>
                <a:spcPts val="0"/>
              </a:spcBef>
              <a:defRPr>
                <a:latin typeface="Letter-join No-Lead 8"/>
                <a:ea typeface="Letter-join No-Lead 8"/>
                <a:cs typeface="Letter-join No-Lead 8"/>
                <a:sym typeface="Letter-join No-Lead 8"/>
              </a:defRPr>
            </a:lvl1pPr>
          </a:lstStyle>
          <a:p>
            <a:r>
              <a:t>Key Concept Images</a:t>
            </a:r>
          </a:p>
        </p:txBody>
      </p:sp>
      <p:sp>
        <p:nvSpPr>
          <p:cNvPr id="291" name="Line"/>
          <p:cNvSpPr/>
          <p:nvPr/>
        </p:nvSpPr>
        <p:spPr>
          <a:xfrm flipH="1">
            <a:off x="8781505" y="-1369865"/>
            <a:ext cx="2779986" cy="929650"/>
          </a:xfrm>
          <a:prstGeom prst="line">
            <a:avLst/>
          </a:prstGeom>
          <a:ln w="25400">
            <a:solidFill>
              <a:srgbClr val="000000"/>
            </a:solidFill>
            <a:miter lim="400000"/>
            <a:tailEnd type="triangle"/>
          </a:ln>
        </p:spPr>
        <p:txBody>
          <a:bodyPr lIns="50800" tIns="50800" rIns="50800" bIns="50800" anchor="ctr"/>
          <a:lstStyle/>
          <a:p>
            <a:endParaRPr/>
          </a:p>
        </p:txBody>
      </p:sp>
      <p:sp>
        <p:nvSpPr>
          <p:cNvPr id="292" name="Line"/>
          <p:cNvSpPr/>
          <p:nvPr/>
        </p:nvSpPr>
        <p:spPr>
          <a:xfrm flipH="1">
            <a:off x="3214179" y="-1412039"/>
            <a:ext cx="7103034" cy="805886"/>
          </a:xfrm>
          <a:prstGeom prst="line">
            <a:avLst/>
          </a:prstGeom>
          <a:ln w="25400">
            <a:solidFill>
              <a:srgbClr val="000000"/>
            </a:solidFill>
            <a:miter lim="400000"/>
            <a:tailEnd type="triangle"/>
          </a:ln>
        </p:spPr>
        <p:txBody>
          <a:bodyPr lIns="50800" tIns="50800" rIns="50800" bIns="50800" anchor="ctr"/>
          <a:lstStyle/>
          <a:p>
            <a:endParaRPr/>
          </a:p>
        </p:txBody>
      </p:sp>
      <p:sp>
        <p:nvSpPr>
          <p:cNvPr id="293" name="Line"/>
          <p:cNvSpPr/>
          <p:nvPr/>
        </p:nvSpPr>
        <p:spPr>
          <a:xfrm>
            <a:off x="15419446" y="-1481304"/>
            <a:ext cx="5316640" cy="954442"/>
          </a:xfrm>
          <a:prstGeom prst="line">
            <a:avLst/>
          </a:prstGeom>
          <a:ln w="25400">
            <a:solidFill>
              <a:srgbClr val="000000"/>
            </a:solidFill>
            <a:miter lim="400000"/>
            <a:tailEnd type="triangle"/>
          </a:ln>
        </p:spPr>
        <p:txBody>
          <a:bodyPr lIns="50800" tIns="50800" rIns="50800" bIns="50800" anchor="ctr"/>
          <a:lstStyle/>
          <a:p>
            <a:endParaRPr/>
          </a:p>
        </p:txBody>
      </p:sp>
      <p:sp>
        <p:nvSpPr>
          <p:cNvPr id="294" name="Line"/>
          <p:cNvSpPr/>
          <p:nvPr/>
        </p:nvSpPr>
        <p:spPr>
          <a:xfrm>
            <a:off x="13765501" y="-1391688"/>
            <a:ext cx="3326780" cy="973188"/>
          </a:xfrm>
          <a:prstGeom prst="line">
            <a:avLst/>
          </a:prstGeom>
          <a:ln w="25400">
            <a:solidFill>
              <a:srgbClr val="000000"/>
            </a:solidFill>
            <a:miter lim="400000"/>
            <a:tailEnd type="triangle"/>
          </a:ln>
        </p:spPr>
        <p:txBody>
          <a:bodyPr lIns="50800" tIns="50800" rIns="50800" bIns="50800" anchor="ctr"/>
          <a:lstStyle/>
          <a:p>
            <a:endParaRPr/>
          </a:p>
        </p:txBody>
      </p:sp>
      <p:grpSp>
        <p:nvGrpSpPr>
          <p:cNvPr id="297" name="National Curriculum"/>
          <p:cNvGrpSpPr/>
          <p:nvPr/>
        </p:nvGrpSpPr>
        <p:grpSpPr>
          <a:xfrm>
            <a:off x="393944" y="696168"/>
            <a:ext cx="23596112" cy="1345282"/>
            <a:chOff x="0" y="0"/>
            <a:chExt cx="23596112" cy="1345280"/>
          </a:xfrm>
        </p:grpSpPr>
        <p:sp>
          <p:nvSpPr>
            <p:cNvPr id="295" name="Rounded Rectangle"/>
            <p:cNvSpPr/>
            <p:nvPr/>
          </p:nvSpPr>
          <p:spPr>
            <a:xfrm>
              <a:off x="0" y="0"/>
              <a:ext cx="23328637" cy="1345281"/>
            </a:xfrm>
            <a:prstGeom prst="roundRect">
              <a:avLst>
                <a:gd name="adj" fmla="val 10367"/>
              </a:avLst>
            </a:prstGeom>
            <a:solidFill>
              <a:srgbClr val="E3B5AF"/>
            </a:solidFill>
            <a:ln w="63500" cap="flat">
              <a:solidFill>
                <a:srgbClr val="B51600"/>
              </a:solidFill>
              <a:prstDash val="solid"/>
              <a:miter lim="400000"/>
            </a:ln>
            <a:effectLst/>
          </p:spPr>
          <p:txBody>
            <a:bodyPr wrap="square" lIns="45719" tIns="45719" rIns="45719" bIns="45719" numCol="1" anchor="ctr">
              <a:noAutofit/>
            </a:bodyPr>
            <a:lstStyle/>
            <a:p>
              <a:pPr algn="ctr" defTabSz="412750">
                <a:lnSpc>
                  <a:spcPct val="100000"/>
                </a:lnSpc>
                <a:spcBef>
                  <a:spcPts val="0"/>
                </a:spcBef>
                <a:defRPr sz="1900">
                  <a:latin typeface="Letter-join No-Lead 8"/>
                  <a:ea typeface="Letter-join No-Lead 8"/>
                  <a:cs typeface="Letter-join No-Lead 8"/>
                  <a:sym typeface="Letter-join No-Lead 8"/>
                </a:defRPr>
              </a:pPr>
              <a:endParaRPr/>
            </a:p>
          </p:txBody>
        </p:sp>
        <p:sp>
          <p:nvSpPr>
            <p:cNvPr id="296" name="Design Technology Curriculum Overview"/>
            <p:cNvSpPr txBox="1"/>
            <p:nvPr/>
          </p:nvSpPr>
          <p:spPr>
            <a:xfrm>
              <a:off x="477498" y="191406"/>
              <a:ext cx="23118615" cy="96246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a:latin typeface="Letter-join No-Lead 8"/>
                  <a:ea typeface="Letter-join No-Lead 8"/>
                  <a:cs typeface="Letter-join No-Lead 8"/>
                  <a:sym typeface="Letter-join No-Lead 8"/>
                </a:defRPr>
              </a:lvl1pPr>
            </a:lstStyle>
            <a:p>
              <a:r>
                <a:t>Design Technology Curriculum Overview</a:t>
              </a:r>
            </a:p>
          </p:txBody>
        </p:sp>
      </p:grpSp>
      <p:pic>
        <p:nvPicPr>
          <p:cNvPr id="298" name="Picture 14" descr="Picture 14"/>
          <p:cNvPicPr>
            <a:picLocks noChangeAspect="1"/>
          </p:cNvPicPr>
          <p:nvPr/>
        </p:nvPicPr>
        <p:blipFill>
          <a:blip r:embed="rId2"/>
          <a:stretch>
            <a:fillRect/>
          </a:stretch>
        </p:blipFill>
        <p:spPr>
          <a:xfrm>
            <a:off x="822151" y="549442"/>
            <a:ext cx="1702110" cy="1638734"/>
          </a:xfrm>
          <a:prstGeom prst="rect">
            <a:avLst/>
          </a:prstGeom>
          <a:ln w="12700">
            <a:miter lim="400000"/>
          </a:ln>
        </p:spPr>
      </p:pic>
      <p:pic>
        <p:nvPicPr>
          <p:cNvPr id="299" name="Picture 15" descr="Picture 15"/>
          <p:cNvPicPr>
            <a:picLocks noChangeAspect="1"/>
          </p:cNvPicPr>
          <p:nvPr/>
        </p:nvPicPr>
        <p:blipFill>
          <a:blip r:embed="rId3"/>
          <a:stretch>
            <a:fillRect/>
          </a:stretch>
        </p:blipFill>
        <p:spPr>
          <a:xfrm>
            <a:off x="2675408" y="545966"/>
            <a:ext cx="1702110" cy="1645686"/>
          </a:xfrm>
          <a:prstGeom prst="rect">
            <a:avLst/>
          </a:prstGeom>
          <a:ln w="12700">
            <a:miter lim="400000"/>
          </a:ln>
        </p:spPr>
      </p:pic>
      <p:pic>
        <p:nvPicPr>
          <p:cNvPr id="300" name="Picture 16" descr="Picture 16"/>
          <p:cNvPicPr>
            <a:picLocks noChangeAspect="1"/>
          </p:cNvPicPr>
          <p:nvPr/>
        </p:nvPicPr>
        <p:blipFill>
          <a:blip r:embed="rId4"/>
          <a:stretch>
            <a:fillRect/>
          </a:stretch>
        </p:blipFill>
        <p:spPr>
          <a:xfrm>
            <a:off x="4684224" y="555021"/>
            <a:ext cx="1676737" cy="1645685"/>
          </a:xfrm>
          <a:prstGeom prst="rect">
            <a:avLst/>
          </a:prstGeom>
          <a:ln w="12700">
            <a:miter lim="400000"/>
          </a:ln>
        </p:spPr>
      </p:pic>
      <p:pic>
        <p:nvPicPr>
          <p:cNvPr id="301" name="Picture 17" descr="Picture 17"/>
          <p:cNvPicPr>
            <a:picLocks noChangeAspect="1"/>
          </p:cNvPicPr>
          <p:nvPr/>
        </p:nvPicPr>
        <p:blipFill>
          <a:blip r:embed="rId5"/>
          <a:stretch>
            <a:fillRect/>
          </a:stretch>
        </p:blipFill>
        <p:spPr>
          <a:xfrm>
            <a:off x="17809618" y="556971"/>
            <a:ext cx="1676736" cy="1623676"/>
          </a:xfrm>
          <a:prstGeom prst="rect">
            <a:avLst/>
          </a:prstGeom>
          <a:ln w="12700">
            <a:miter lim="400000"/>
          </a:ln>
        </p:spPr>
      </p:pic>
      <p:pic>
        <p:nvPicPr>
          <p:cNvPr id="302" name="Picture 18" descr="Picture 18"/>
          <p:cNvPicPr>
            <a:picLocks noChangeAspect="1"/>
          </p:cNvPicPr>
          <p:nvPr/>
        </p:nvPicPr>
        <p:blipFill>
          <a:blip r:embed="rId6"/>
          <a:stretch>
            <a:fillRect/>
          </a:stretch>
        </p:blipFill>
        <p:spPr>
          <a:xfrm>
            <a:off x="19798969" y="539994"/>
            <a:ext cx="1708791" cy="1657630"/>
          </a:xfrm>
          <a:prstGeom prst="rect">
            <a:avLst/>
          </a:prstGeom>
          <a:ln w="12700">
            <a:miter lim="400000"/>
          </a:ln>
        </p:spPr>
      </p:pic>
      <p:pic>
        <p:nvPicPr>
          <p:cNvPr id="303" name="Picture 19" descr="Picture 19"/>
          <p:cNvPicPr>
            <a:picLocks noChangeAspect="1"/>
          </p:cNvPicPr>
          <p:nvPr/>
        </p:nvPicPr>
        <p:blipFill>
          <a:blip r:embed="rId7"/>
          <a:stretch>
            <a:fillRect/>
          </a:stretch>
        </p:blipFill>
        <p:spPr>
          <a:xfrm>
            <a:off x="21820375" y="554089"/>
            <a:ext cx="1676736" cy="1646617"/>
          </a:xfrm>
          <a:prstGeom prst="rect">
            <a:avLst/>
          </a:prstGeom>
          <a:ln w="12700">
            <a:miter lim="400000"/>
          </a:ln>
        </p:spPr>
      </p:pic>
      <p:pic>
        <p:nvPicPr>
          <p:cNvPr id="304" name="Picture 14" descr="Picture 14"/>
          <p:cNvPicPr>
            <a:picLocks noChangeAspect="1"/>
          </p:cNvPicPr>
          <p:nvPr/>
        </p:nvPicPr>
        <p:blipFill>
          <a:blip r:embed="rId2"/>
          <a:stretch>
            <a:fillRect/>
          </a:stretch>
        </p:blipFill>
        <p:spPr>
          <a:xfrm>
            <a:off x="5469501" y="3317942"/>
            <a:ext cx="501032" cy="482377"/>
          </a:xfrm>
          <a:prstGeom prst="rect">
            <a:avLst/>
          </a:prstGeom>
          <a:ln w="12700">
            <a:miter lim="400000"/>
          </a:ln>
        </p:spPr>
      </p:pic>
      <p:pic>
        <p:nvPicPr>
          <p:cNvPr id="305" name="Picture 15" descr="Picture 15"/>
          <p:cNvPicPr>
            <a:picLocks noChangeAspect="1"/>
          </p:cNvPicPr>
          <p:nvPr/>
        </p:nvPicPr>
        <p:blipFill>
          <a:blip r:embed="rId3"/>
          <a:stretch>
            <a:fillRect/>
          </a:stretch>
        </p:blipFill>
        <p:spPr>
          <a:xfrm>
            <a:off x="10221663" y="3296944"/>
            <a:ext cx="498916" cy="482377"/>
          </a:xfrm>
          <a:prstGeom prst="rect">
            <a:avLst/>
          </a:prstGeom>
          <a:ln w="12700">
            <a:miter lim="400000"/>
          </a:ln>
        </p:spPr>
      </p:pic>
      <p:pic>
        <p:nvPicPr>
          <p:cNvPr id="306" name="Picture 16" descr="Picture 16"/>
          <p:cNvPicPr>
            <a:picLocks noChangeAspect="1"/>
          </p:cNvPicPr>
          <p:nvPr/>
        </p:nvPicPr>
        <p:blipFill>
          <a:blip r:embed="rId4"/>
          <a:stretch>
            <a:fillRect/>
          </a:stretch>
        </p:blipFill>
        <p:spPr>
          <a:xfrm>
            <a:off x="14971710" y="3313254"/>
            <a:ext cx="501033" cy="491754"/>
          </a:xfrm>
          <a:prstGeom prst="rect">
            <a:avLst/>
          </a:prstGeom>
          <a:ln w="12700">
            <a:miter lim="400000"/>
          </a:ln>
        </p:spPr>
      </p:pic>
      <p:pic>
        <p:nvPicPr>
          <p:cNvPr id="307" name="Picture 17" descr="Picture 17"/>
          <p:cNvPicPr>
            <a:picLocks noChangeAspect="1"/>
          </p:cNvPicPr>
          <p:nvPr/>
        </p:nvPicPr>
        <p:blipFill>
          <a:blip r:embed="rId5"/>
          <a:stretch>
            <a:fillRect/>
          </a:stretch>
        </p:blipFill>
        <p:spPr>
          <a:xfrm>
            <a:off x="17197709" y="3313254"/>
            <a:ext cx="507824" cy="491754"/>
          </a:xfrm>
          <a:prstGeom prst="rect">
            <a:avLst/>
          </a:prstGeom>
          <a:ln w="12700">
            <a:miter lim="400000"/>
          </a:ln>
        </p:spPr>
      </p:pic>
      <p:pic>
        <p:nvPicPr>
          <p:cNvPr id="308" name="Picture 18" descr="Picture 18"/>
          <p:cNvPicPr>
            <a:picLocks noChangeAspect="1"/>
          </p:cNvPicPr>
          <p:nvPr/>
        </p:nvPicPr>
        <p:blipFill>
          <a:blip r:embed="rId6"/>
          <a:stretch>
            <a:fillRect/>
          </a:stretch>
        </p:blipFill>
        <p:spPr>
          <a:xfrm>
            <a:off x="19566614" y="3291823"/>
            <a:ext cx="507825" cy="492620"/>
          </a:xfrm>
          <a:prstGeom prst="rect">
            <a:avLst/>
          </a:prstGeom>
          <a:ln w="12700">
            <a:miter lim="400000"/>
          </a:ln>
        </p:spPr>
      </p:pic>
      <p:pic>
        <p:nvPicPr>
          <p:cNvPr id="309" name="Picture 19" descr="Picture 19"/>
          <p:cNvPicPr>
            <a:picLocks noChangeAspect="1"/>
          </p:cNvPicPr>
          <p:nvPr/>
        </p:nvPicPr>
        <p:blipFill>
          <a:blip r:embed="rId7"/>
          <a:stretch>
            <a:fillRect/>
          </a:stretch>
        </p:blipFill>
        <p:spPr>
          <a:xfrm>
            <a:off x="21935519" y="3288782"/>
            <a:ext cx="507825" cy="498702"/>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5" name="Group"/>
          <p:cNvGrpSpPr/>
          <p:nvPr/>
        </p:nvGrpSpPr>
        <p:grpSpPr>
          <a:xfrm>
            <a:off x="1706927" y="2039820"/>
            <a:ext cx="23917927" cy="11319600"/>
            <a:chOff x="0" y="0"/>
            <a:chExt cx="23917926" cy="11319599"/>
          </a:xfrm>
        </p:grpSpPr>
        <p:grpSp>
          <p:nvGrpSpPr>
            <p:cNvPr id="317" name="Group"/>
            <p:cNvGrpSpPr/>
            <p:nvPr/>
          </p:nvGrpSpPr>
          <p:grpSpPr>
            <a:xfrm>
              <a:off x="-1" y="-1"/>
              <a:ext cx="6855063" cy="11319600"/>
              <a:chOff x="0" y="0"/>
              <a:chExt cx="6855062" cy="11319598"/>
            </a:xfrm>
          </p:grpSpPr>
          <p:sp>
            <p:nvSpPr>
              <p:cNvPr id="311" name="Connection Line"/>
              <p:cNvSpPr/>
              <p:nvPr/>
            </p:nvSpPr>
            <p:spPr>
              <a:xfrm flipV="1">
                <a:off x="0" y="1218910"/>
                <a:ext cx="42623" cy="10100689"/>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12" name="Connection Line"/>
              <p:cNvSpPr/>
              <p:nvPr/>
            </p:nvSpPr>
            <p:spPr>
              <a:xfrm>
                <a:off x="2925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13" name="Connection Line"/>
              <p:cNvSpPr/>
              <p:nvPr/>
            </p:nvSpPr>
            <p:spPr>
              <a:xfrm>
                <a:off x="4815227"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14" name="Connection Line"/>
              <p:cNvSpPr/>
              <p:nvPr/>
            </p:nvSpPr>
            <p:spPr>
              <a:xfrm flipV="1">
                <a:off x="3363644"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15" name="Connection Line"/>
              <p:cNvSpPr/>
              <p:nvPr/>
            </p:nvSpPr>
            <p:spPr>
              <a:xfrm rot="5400000">
                <a:off x="1714067" y="-221023"/>
                <a:ext cx="1518387"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16" name="Connection Line"/>
              <p:cNvSpPr/>
              <p:nvPr/>
            </p:nvSpPr>
            <p:spPr>
              <a:xfrm rot="5400000">
                <a:off x="3275587" y="8782663"/>
                <a:ext cx="2194010"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24" name="Group"/>
            <p:cNvGrpSpPr/>
            <p:nvPr/>
          </p:nvGrpSpPr>
          <p:grpSpPr>
            <a:xfrm>
              <a:off x="6854451" y="-1"/>
              <a:ext cx="6825811" cy="10872290"/>
              <a:chOff x="0" y="0"/>
              <a:chExt cx="6825810" cy="10872288"/>
            </a:xfrm>
          </p:grpSpPr>
          <p:sp>
            <p:nvSpPr>
              <p:cNvPr id="318" name="Connection Line"/>
              <p:cNvSpPr/>
              <p:nvPr/>
            </p:nvSpPr>
            <p:spPr>
              <a:xfrm flipV="1">
                <a:off x="13371" y="1218913"/>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19" name="Connection Line"/>
              <p:cNvSpPr/>
              <p:nvPr/>
            </p:nvSpPr>
            <p:spPr>
              <a:xfrm>
                <a:off x="-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20" name="Connection Line"/>
              <p:cNvSpPr/>
              <p:nvPr/>
            </p:nvSpPr>
            <p:spPr>
              <a:xfrm>
                <a:off x="4785975"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21" name="Connection Line"/>
              <p:cNvSpPr/>
              <p:nvPr/>
            </p:nvSpPr>
            <p:spPr>
              <a:xfrm flipV="1">
                <a:off x="3334392"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22" name="Connection Line"/>
              <p:cNvSpPr/>
              <p:nvPr/>
            </p:nvSpPr>
            <p:spPr>
              <a:xfrm rot="5400000">
                <a:off x="1684814" y="-221023"/>
                <a:ext cx="1518388"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23" name="Connection Line"/>
              <p:cNvSpPr/>
              <p:nvPr/>
            </p:nvSpPr>
            <p:spPr>
              <a:xfrm rot="5400000">
                <a:off x="3246335" y="8782663"/>
                <a:ext cx="2194011"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31" name="Group"/>
            <p:cNvGrpSpPr/>
            <p:nvPr/>
          </p:nvGrpSpPr>
          <p:grpSpPr>
            <a:xfrm>
              <a:off x="13664621" y="71792"/>
              <a:ext cx="6825812" cy="10872290"/>
              <a:chOff x="0" y="0"/>
              <a:chExt cx="6825810" cy="10872288"/>
            </a:xfrm>
          </p:grpSpPr>
          <p:sp>
            <p:nvSpPr>
              <p:cNvPr id="325" name="Connection Line"/>
              <p:cNvSpPr/>
              <p:nvPr/>
            </p:nvSpPr>
            <p:spPr>
              <a:xfrm flipV="1">
                <a:off x="13371" y="1218913"/>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26" name="Connection Line"/>
              <p:cNvSpPr/>
              <p:nvPr/>
            </p:nvSpPr>
            <p:spPr>
              <a:xfrm>
                <a:off x="-1"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27" name="Connection Line"/>
              <p:cNvSpPr/>
              <p:nvPr/>
            </p:nvSpPr>
            <p:spPr>
              <a:xfrm>
                <a:off x="4785975" y="9390043"/>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28" name="Connection Line"/>
              <p:cNvSpPr/>
              <p:nvPr/>
            </p:nvSpPr>
            <p:spPr>
              <a:xfrm flipV="1">
                <a:off x="3334392" y="949440"/>
                <a:ext cx="96086" cy="814351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29" name="Connection Line"/>
              <p:cNvSpPr/>
              <p:nvPr/>
            </p:nvSpPr>
            <p:spPr>
              <a:xfrm rot="5400000">
                <a:off x="1684814" y="-221023"/>
                <a:ext cx="1518388" cy="1985244"/>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0" name="Connection Line"/>
              <p:cNvSpPr/>
              <p:nvPr/>
            </p:nvSpPr>
            <p:spPr>
              <a:xfrm rot="5400000">
                <a:off x="3246335" y="8782663"/>
                <a:ext cx="2194011" cy="1985241"/>
              </a:xfrm>
              <a:custGeom>
                <a:avLst/>
                <a:gdLst/>
                <a:ahLst/>
                <a:cxnLst>
                  <a:cxn ang="0">
                    <a:pos x="wd2" y="hd2"/>
                  </a:cxn>
                  <a:cxn ang="5400000">
                    <a:pos x="wd2" y="hd2"/>
                  </a:cxn>
                  <a:cxn ang="10800000">
                    <a:pos x="wd2" y="hd2"/>
                  </a:cxn>
                  <a:cxn ang="16200000">
                    <a:pos x="wd2" y="hd2"/>
                  </a:cxn>
                </a:cxnLst>
                <a:rect l="0" t="0" r="r" b="b"/>
                <a:pathLst>
                  <a:path w="20654" h="20270" extrusionOk="0">
                    <a:moveTo>
                      <a:pt x="0" y="20051"/>
                    </a:moveTo>
                    <a:cubicBezTo>
                      <a:pt x="14750" y="21600"/>
                      <a:pt x="21600" y="14916"/>
                      <a:pt x="20549" y="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sp>
          <p:nvSpPr>
            <p:cNvPr id="332" name="Connection Line"/>
            <p:cNvSpPr/>
            <p:nvPr/>
          </p:nvSpPr>
          <p:spPr>
            <a:xfrm flipV="1">
              <a:off x="20494669" y="1218912"/>
              <a:ext cx="1" cy="8477365"/>
            </a:xfrm>
            <a:prstGeom prst="line">
              <a:avLst/>
            </a:prstGeom>
            <a:noFill/>
            <a:ln w="977900" cap="flat">
              <a:solidFill>
                <a:schemeClr val="accent5">
                  <a:lumOff val="-29866"/>
                </a:schemeClr>
              </a:solidFill>
              <a:prstDash val="solid"/>
              <a:miter lim="400000"/>
            </a:ln>
            <a:effectLst/>
          </p:spPr>
          <p:txBody>
            <a:bodyPr wrap="square" lIns="45718" tIns="45718" rIns="45718" bIns="45718" numCol="1" anchor="t">
              <a:noAutofit/>
            </a:bodyPr>
            <a:lstStyle/>
            <a:p>
              <a:pPr algn="ctr" defTabSz="2438400">
                <a:spcBef>
                  <a:spcPts val="0"/>
                </a:spcBef>
                <a:defRPr sz="2400">
                  <a:latin typeface="Canela Bold"/>
                  <a:ea typeface="Canela Bold"/>
                  <a:cs typeface="Canela Bold"/>
                  <a:sym typeface="Canela Bold"/>
                </a:defRPr>
              </a:pPr>
              <a:endParaRPr/>
            </a:p>
          </p:txBody>
        </p:sp>
        <p:sp>
          <p:nvSpPr>
            <p:cNvPr id="333" name="Connection Line"/>
            <p:cNvSpPr/>
            <p:nvPr/>
          </p:nvSpPr>
          <p:spPr>
            <a:xfrm>
              <a:off x="20481298" y="0"/>
              <a:ext cx="2039836" cy="1477750"/>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sp>
          <p:nvSpPr>
            <p:cNvPr id="334" name="Connection Line"/>
            <p:cNvSpPr/>
            <p:nvPr/>
          </p:nvSpPr>
          <p:spPr>
            <a:xfrm rot="5400000">
              <a:off x="22166112" y="-221022"/>
              <a:ext cx="1518387" cy="1985243"/>
            </a:xfrm>
            <a:custGeom>
              <a:avLst/>
              <a:gdLst/>
              <a:ahLst/>
              <a:cxnLst>
                <a:cxn ang="0">
                  <a:pos x="wd2" y="hd2"/>
                </a:cxn>
                <a:cxn ang="5400000">
                  <a:pos x="wd2" y="hd2"/>
                </a:cxn>
                <a:cxn ang="10800000">
                  <a:pos x="wd2" y="hd2"/>
                </a:cxn>
                <a:cxn ang="16200000">
                  <a:pos x="wd2" y="hd2"/>
                </a:cxn>
              </a:cxnLst>
              <a:rect l="0" t="0" r="r" b="b"/>
              <a:pathLst>
                <a:path w="20654" h="20270" extrusionOk="0">
                  <a:moveTo>
                    <a:pt x="20654" y="219"/>
                  </a:moveTo>
                  <a:cubicBezTo>
                    <a:pt x="5904" y="-1330"/>
                    <a:pt x="-946" y="5354"/>
                    <a:pt x="105" y="20270"/>
                  </a:cubicBezTo>
                </a:path>
              </a:pathLst>
            </a:custGeom>
            <a:noFill/>
            <a:ln w="977900" cap="flat">
              <a:solidFill>
                <a:schemeClr val="accent5">
                  <a:lumOff val="-29866"/>
                </a:schemeClr>
              </a:solidFill>
              <a:prstDash val="solid"/>
              <a:miter lim="400000"/>
            </a:ln>
            <a:effectLst/>
          </p:spPr>
          <p:txBody>
            <a:bodyPr wrap="square" lIns="50800" tIns="50800" rIns="50800" bIns="50800" numCol="1" anchor="t">
              <a:noAutofit/>
            </a:bodyPr>
            <a:lstStyle/>
            <a:p>
              <a:pPr algn="ctr" defTabSz="2438400">
                <a:spcBef>
                  <a:spcPts val="0"/>
                </a:spcBef>
                <a:defRPr sz="2400">
                  <a:latin typeface="Canela Text Regular"/>
                  <a:ea typeface="Canela Text Regular"/>
                  <a:cs typeface="Canela Text Regular"/>
                  <a:sym typeface="Canela Text Regular"/>
                </a:defRPr>
              </a:pPr>
              <a:endParaRPr/>
            </a:p>
          </p:txBody>
        </p:sp>
      </p:grpSp>
      <p:grpSp>
        <p:nvGrpSpPr>
          <p:cNvPr id="338" name="Group"/>
          <p:cNvGrpSpPr/>
          <p:nvPr/>
        </p:nvGrpSpPr>
        <p:grpSpPr>
          <a:xfrm>
            <a:off x="211335" y="10641584"/>
            <a:ext cx="2939743" cy="2764595"/>
            <a:chOff x="0" y="0"/>
            <a:chExt cx="2939741" cy="2764594"/>
          </a:xfrm>
        </p:grpSpPr>
        <p:sp>
          <p:nvSpPr>
            <p:cNvPr id="336"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37" name="EYFS"/>
            <p:cNvSpPr txBox="1"/>
            <p:nvPr/>
          </p:nvSpPr>
          <p:spPr>
            <a:xfrm>
              <a:off x="603081" y="889718"/>
              <a:ext cx="1733580" cy="98515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EYFS</a:t>
              </a:r>
            </a:p>
          </p:txBody>
        </p:sp>
      </p:grpSp>
      <p:grpSp>
        <p:nvGrpSpPr>
          <p:cNvPr id="341" name="Group"/>
          <p:cNvGrpSpPr/>
          <p:nvPr/>
        </p:nvGrpSpPr>
        <p:grpSpPr>
          <a:xfrm>
            <a:off x="4082805" y="2323061"/>
            <a:ext cx="2241141" cy="2121362"/>
            <a:chOff x="0" y="0"/>
            <a:chExt cx="2241140" cy="2121361"/>
          </a:xfrm>
        </p:grpSpPr>
        <p:sp>
          <p:nvSpPr>
            <p:cNvPr id="339" name="Oval"/>
            <p:cNvSpPr/>
            <p:nvPr/>
          </p:nvSpPr>
          <p:spPr>
            <a:xfrm>
              <a:off x="0" y="-1"/>
              <a:ext cx="2241141" cy="212136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40" name="Year 1"/>
            <p:cNvSpPr txBox="1"/>
            <p:nvPr/>
          </p:nvSpPr>
          <p:spPr>
            <a:xfrm>
              <a:off x="459764" y="351258"/>
              <a:ext cx="1321611" cy="141884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1</a:t>
              </a:r>
            </a:p>
          </p:txBody>
        </p:sp>
      </p:grpSp>
      <p:grpSp>
        <p:nvGrpSpPr>
          <p:cNvPr id="344" name="Group"/>
          <p:cNvGrpSpPr/>
          <p:nvPr/>
        </p:nvGrpSpPr>
        <p:grpSpPr>
          <a:xfrm>
            <a:off x="7015146" y="10641585"/>
            <a:ext cx="2939743" cy="2764592"/>
            <a:chOff x="0" y="0"/>
            <a:chExt cx="2939741" cy="2764591"/>
          </a:xfrm>
        </p:grpSpPr>
        <p:sp>
          <p:nvSpPr>
            <p:cNvPr id="342"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43" name="Year 2"/>
            <p:cNvSpPr txBox="1"/>
            <p:nvPr/>
          </p:nvSpPr>
          <p:spPr>
            <a:xfrm>
              <a:off x="603080" y="457766"/>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2</a:t>
              </a:r>
            </a:p>
          </p:txBody>
        </p:sp>
      </p:grpSp>
      <p:grpSp>
        <p:nvGrpSpPr>
          <p:cNvPr id="347" name="Group"/>
          <p:cNvGrpSpPr/>
          <p:nvPr/>
        </p:nvGrpSpPr>
        <p:grpSpPr>
          <a:xfrm>
            <a:off x="10557645" y="2323061"/>
            <a:ext cx="2939743" cy="2764595"/>
            <a:chOff x="0" y="0"/>
            <a:chExt cx="2939741" cy="2764594"/>
          </a:xfrm>
        </p:grpSpPr>
        <p:sp>
          <p:nvSpPr>
            <p:cNvPr id="345"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46" name="Year 3"/>
            <p:cNvSpPr txBox="1"/>
            <p:nvPr/>
          </p:nvSpPr>
          <p:spPr>
            <a:xfrm>
              <a:off x="603080" y="457765"/>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3</a:t>
              </a:r>
            </a:p>
          </p:txBody>
        </p:sp>
      </p:grpSp>
      <p:grpSp>
        <p:nvGrpSpPr>
          <p:cNvPr id="350" name="Group"/>
          <p:cNvGrpSpPr/>
          <p:nvPr/>
        </p:nvGrpSpPr>
        <p:grpSpPr>
          <a:xfrm>
            <a:off x="13818958" y="10641585"/>
            <a:ext cx="2939742" cy="2764592"/>
            <a:chOff x="0" y="0"/>
            <a:chExt cx="2939741" cy="2764591"/>
          </a:xfrm>
        </p:grpSpPr>
        <p:sp>
          <p:nvSpPr>
            <p:cNvPr id="348"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49" name="Year 4"/>
            <p:cNvSpPr txBox="1"/>
            <p:nvPr/>
          </p:nvSpPr>
          <p:spPr>
            <a:xfrm>
              <a:off x="603080" y="457765"/>
              <a:ext cx="1733581"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4</a:t>
              </a:r>
            </a:p>
          </p:txBody>
        </p:sp>
      </p:grpSp>
      <p:grpSp>
        <p:nvGrpSpPr>
          <p:cNvPr id="353" name="Group"/>
          <p:cNvGrpSpPr/>
          <p:nvPr/>
        </p:nvGrpSpPr>
        <p:grpSpPr>
          <a:xfrm>
            <a:off x="17578463" y="2323061"/>
            <a:ext cx="2939742" cy="2764595"/>
            <a:chOff x="0" y="0"/>
            <a:chExt cx="2939741" cy="2764594"/>
          </a:xfrm>
        </p:grpSpPr>
        <p:sp>
          <p:nvSpPr>
            <p:cNvPr id="351" name="Oval"/>
            <p:cNvSpPr/>
            <p:nvPr/>
          </p:nvSpPr>
          <p:spPr>
            <a:xfrm>
              <a:off x="0" y="0"/>
              <a:ext cx="2939742" cy="2764595"/>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52" name="Year 5"/>
            <p:cNvSpPr txBox="1"/>
            <p:nvPr/>
          </p:nvSpPr>
          <p:spPr>
            <a:xfrm>
              <a:off x="603079" y="457766"/>
              <a:ext cx="1733580"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5</a:t>
              </a:r>
            </a:p>
          </p:txBody>
        </p:sp>
      </p:grpSp>
      <p:grpSp>
        <p:nvGrpSpPr>
          <p:cNvPr id="356" name="Group"/>
          <p:cNvGrpSpPr/>
          <p:nvPr/>
        </p:nvGrpSpPr>
        <p:grpSpPr>
          <a:xfrm>
            <a:off x="20622767" y="10444016"/>
            <a:ext cx="2939743" cy="2764593"/>
            <a:chOff x="0" y="0"/>
            <a:chExt cx="2939741" cy="2764591"/>
          </a:xfrm>
        </p:grpSpPr>
        <p:sp>
          <p:nvSpPr>
            <p:cNvPr id="354" name="Oval"/>
            <p:cNvSpPr/>
            <p:nvPr/>
          </p:nvSpPr>
          <p:spPr>
            <a:xfrm>
              <a:off x="0" y="-1"/>
              <a:ext cx="2939742" cy="2764593"/>
            </a:xfrm>
            <a:prstGeom prst="ellipse">
              <a:avLst/>
            </a:prstGeom>
            <a:solidFill>
              <a:srgbClr val="FFFFFF"/>
            </a:solidFill>
            <a:ln w="279400" cap="flat">
              <a:solidFill>
                <a:srgbClr val="5E5E5E"/>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a:latin typeface="Letter-join No-Lead 8"/>
                  <a:ea typeface="Letter-join No-Lead 8"/>
                  <a:cs typeface="Letter-join No-Lead 8"/>
                  <a:sym typeface="Letter-join No-Lead 8"/>
                </a:defRPr>
              </a:pPr>
              <a:endParaRPr/>
            </a:p>
          </p:txBody>
        </p:sp>
        <p:sp>
          <p:nvSpPr>
            <p:cNvPr id="355" name="Year 6"/>
            <p:cNvSpPr txBox="1"/>
            <p:nvPr/>
          </p:nvSpPr>
          <p:spPr>
            <a:xfrm>
              <a:off x="603080" y="457765"/>
              <a:ext cx="1733581" cy="184906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a:latin typeface="Letter-join No-Lead 8"/>
                  <a:ea typeface="Letter-join No-Lead 8"/>
                  <a:cs typeface="Letter-join No-Lead 8"/>
                  <a:sym typeface="Letter-join No-Lead 8"/>
                </a:defRPr>
              </a:lvl1pPr>
            </a:lstStyle>
            <a:p>
              <a:r>
                <a:t>Year 6</a:t>
              </a:r>
            </a:p>
          </p:txBody>
        </p:sp>
      </p:grpSp>
      <p:grpSp>
        <p:nvGrpSpPr>
          <p:cNvPr id="359" name="Group"/>
          <p:cNvGrpSpPr/>
          <p:nvPr/>
        </p:nvGrpSpPr>
        <p:grpSpPr>
          <a:xfrm>
            <a:off x="476651" y="271773"/>
            <a:ext cx="23526114" cy="1079124"/>
            <a:chOff x="0" y="0"/>
            <a:chExt cx="23526112" cy="1079123"/>
          </a:xfrm>
        </p:grpSpPr>
        <p:sp>
          <p:nvSpPr>
            <p:cNvPr id="357" name="Rounded Rectangle"/>
            <p:cNvSpPr/>
            <p:nvPr/>
          </p:nvSpPr>
          <p:spPr>
            <a:xfrm>
              <a:off x="0" y="34836"/>
              <a:ext cx="23526113" cy="1044288"/>
            </a:xfrm>
            <a:prstGeom prst="roundRect">
              <a:avLst>
                <a:gd name="adj" fmla="val 35833"/>
              </a:avLst>
            </a:prstGeom>
            <a:solidFill>
              <a:srgbClr val="E3B5AF"/>
            </a:solidFill>
            <a:ln w="63500" cap="flat">
              <a:solidFill>
                <a:schemeClr val="accent5">
                  <a:lumOff val="-29866"/>
                </a:schemeClr>
              </a:solidFill>
              <a:prstDash val="solid"/>
              <a:miter lim="400000"/>
            </a:ln>
            <a:effectLst/>
          </p:spPr>
          <p:txBody>
            <a:bodyPr wrap="square" lIns="50800" tIns="50800" rIns="50800" bIns="50800" numCol="1" anchor="ctr">
              <a:noAutofit/>
            </a:bodyPr>
            <a:lstStyle/>
            <a:p>
              <a:pPr algn="ctr" defTabSz="825500">
                <a:lnSpc>
                  <a:spcPct val="100000"/>
                </a:lnSpc>
                <a:spcBef>
                  <a:spcPts val="0"/>
                </a:spcBef>
                <a:defRPr sz="3900">
                  <a:latin typeface="Letter-join No-Lead 8"/>
                  <a:ea typeface="Letter-join No-Lead 8"/>
                  <a:cs typeface="Letter-join No-Lead 8"/>
                  <a:sym typeface="Letter-join No-Lead 8"/>
                </a:defRPr>
              </a:pPr>
              <a:endParaRPr/>
            </a:p>
          </p:txBody>
        </p:sp>
        <p:sp>
          <p:nvSpPr>
            <p:cNvPr id="358" name="Design Technology at Marden Vale"/>
            <p:cNvSpPr txBox="1"/>
            <p:nvPr/>
          </p:nvSpPr>
          <p:spPr>
            <a:xfrm>
              <a:off x="262217" y="0"/>
              <a:ext cx="22906263" cy="105367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numCol="1" anchor="ctr">
              <a:noAutofit/>
            </a:bodyPr>
            <a:lstStyle>
              <a:lvl1pPr algn="ctr" defTabSz="412750">
                <a:lnSpc>
                  <a:spcPct val="100000"/>
                </a:lnSpc>
                <a:spcBef>
                  <a:spcPts val="0"/>
                </a:spcBef>
                <a:defRPr sz="6000">
                  <a:latin typeface="Letter-join No-Lead 8"/>
                  <a:ea typeface="Letter-join No-Lead 8"/>
                  <a:cs typeface="Letter-join No-Lead 8"/>
                  <a:sym typeface="Letter-join No-Lead 8"/>
                </a:defRPr>
              </a:lvl1pPr>
            </a:lstStyle>
            <a:p>
              <a:r>
                <a:t>Design Technology at Marden Vale</a:t>
              </a:r>
            </a:p>
          </p:txBody>
        </p:sp>
      </p:grpSp>
      <p:grpSp>
        <p:nvGrpSpPr>
          <p:cNvPr id="363" name="Group"/>
          <p:cNvGrpSpPr/>
          <p:nvPr/>
        </p:nvGrpSpPr>
        <p:grpSpPr>
          <a:xfrm>
            <a:off x="340716" y="5416590"/>
            <a:ext cx="2832018" cy="4052879"/>
            <a:chOff x="0" y="0"/>
            <a:chExt cx="2832016" cy="4052877"/>
          </a:xfrm>
        </p:grpSpPr>
        <p:sp>
          <p:nvSpPr>
            <p:cNvPr id="360" name="Bookmarks"/>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Bookmarks</a:t>
              </a:r>
            </a:p>
          </p:txBody>
        </p:sp>
        <p:sp>
          <p:nvSpPr>
            <p:cNvPr id="361" name="Soup*"/>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Soup*</a:t>
              </a:r>
            </a:p>
          </p:txBody>
        </p:sp>
        <p:sp>
          <p:nvSpPr>
            <p:cNvPr id="362" name="Junk modelling and Boats"/>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000">
                  <a:latin typeface="Letter-join No-Lead 8"/>
                  <a:ea typeface="Letter-join No-Lead 8"/>
                  <a:cs typeface="Letter-join No-Lead 8"/>
                  <a:sym typeface="Letter-join No-Lead 8"/>
                </a:defRPr>
              </a:lvl1pPr>
            </a:lstStyle>
            <a:p>
              <a:r>
                <a:t>Junk modelling and Boats</a:t>
              </a:r>
            </a:p>
          </p:txBody>
        </p:sp>
      </p:grpSp>
      <p:grpSp>
        <p:nvGrpSpPr>
          <p:cNvPr id="367" name="Group"/>
          <p:cNvGrpSpPr/>
          <p:nvPr/>
        </p:nvGrpSpPr>
        <p:grpSpPr>
          <a:xfrm>
            <a:off x="3787366" y="5416590"/>
            <a:ext cx="2832018" cy="4052879"/>
            <a:chOff x="0" y="0"/>
            <a:chExt cx="2832016" cy="4052877"/>
          </a:xfrm>
        </p:grpSpPr>
        <p:sp>
          <p:nvSpPr>
            <p:cNvPr id="364" name="Smoothies"/>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Smoothies</a:t>
              </a:r>
            </a:p>
          </p:txBody>
        </p:sp>
        <p:sp>
          <p:nvSpPr>
            <p:cNvPr id="365" name="Puppets"/>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Puppets</a:t>
              </a:r>
            </a:p>
          </p:txBody>
        </p:sp>
        <p:sp>
          <p:nvSpPr>
            <p:cNvPr id="366" name="Windmills"/>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Windmills</a:t>
              </a:r>
            </a:p>
          </p:txBody>
        </p:sp>
      </p:grpSp>
      <p:grpSp>
        <p:nvGrpSpPr>
          <p:cNvPr id="371" name="Group"/>
          <p:cNvGrpSpPr/>
          <p:nvPr/>
        </p:nvGrpSpPr>
        <p:grpSpPr>
          <a:xfrm>
            <a:off x="7234016" y="5416590"/>
            <a:ext cx="2832018" cy="4052879"/>
            <a:chOff x="0" y="0"/>
            <a:chExt cx="2832016" cy="4052877"/>
          </a:xfrm>
        </p:grpSpPr>
        <p:sp>
          <p:nvSpPr>
            <p:cNvPr id="368" name="Pouches"/>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Pouches</a:t>
              </a:r>
            </a:p>
          </p:txBody>
        </p:sp>
        <p:sp>
          <p:nvSpPr>
            <p:cNvPr id="369" name="Balanced diet"/>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Balanced diet</a:t>
              </a:r>
            </a:p>
          </p:txBody>
        </p:sp>
        <p:sp>
          <p:nvSpPr>
            <p:cNvPr id="370" name="Baby bear’s chair"/>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Baby bear’s chair</a:t>
              </a:r>
            </a:p>
          </p:txBody>
        </p:sp>
      </p:grpSp>
      <p:grpSp>
        <p:nvGrpSpPr>
          <p:cNvPr id="375" name="Group"/>
          <p:cNvGrpSpPr/>
          <p:nvPr/>
        </p:nvGrpSpPr>
        <p:grpSpPr>
          <a:xfrm>
            <a:off x="10680666" y="5416590"/>
            <a:ext cx="2832018" cy="4052879"/>
            <a:chOff x="0" y="0"/>
            <a:chExt cx="2832016" cy="4052877"/>
          </a:xfrm>
        </p:grpSpPr>
        <p:sp>
          <p:nvSpPr>
            <p:cNvPr id="372" name="Eating seasonally"/>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Eating seasonally</a:t>
              </a:r>
            </a:p>
          </p:txBody>
        </p:sp>
        <p:sp>
          <p:nvSpPr>
            <p:cNvPr id="373" name="Cross stitch and appliqué"/>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1800">
                  <a:latin typeface="Letter-join Air No-lead 8"/>
                  <a:ea typeface="Letter-join Air No-lead 8"/>
                  <a:cs typeface="Letter-join Air No-lead 8"/>
                  <a:sym typeface="Letter-join Air No-lead 8"/>
                </a:defRPr>
              </a:lvl1pPr>
            </a:lstStyle>
            <a:p>
              <a:r>
                <a:t>Cross stitch and appliqué</a:t>
              </a:r>
            </a:p>
          </p:txBody>
        </p:sp>
        <p:sp>
          <p:nvSpPr>
            <p:cNvPr id="374" name="Constructing a castle"/>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000">
                  <a:latin typeface="Letter-join Air No-lead 8"/>
                  <a:ea typeface="Letter-join Air No-lead 8"/>
                  <a:cs typeface="Letter-join Air No-lead 8"/>
                  <a:sym typeface="Letter-join Air No-lead 8"/>
                </a:defRPr>
              </a:lvl1pPr>
            </a:lstStyle>
            <a:p>
              <a:r>
                <a:t>Constructing a castle</a:t>
              </a:r>
            </a:p>
          </p:txBody>
        </p:sp>
      </p:grpSp>
      <p:grpSp>
        <p:nvGrpSpPr>
          <p:cNvPr id="379" name="Group"/>
          <p:cNvGrpSpPr/>
          <p:nvPr/>
        </p:nvGrpSpPr>
        <p:grpSpPr>
          <a:xfrm>
            <a:off x="14127317" y="5416590"/>
            <a:ext cx="2832018" cy="4052879"/>
            <a:chOff x="0" y="0"/>
            <a:chExt cx="2832016" cy="4052877"/>
          </a:xfrm>
        </p:grpSpPr>
        <p:sp>
          <p:nvSpPr>
            <p:cNvPr id="376" name="Fastenings"/>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Fastenings</a:t>
              </a:r>
            </a:p>
          </p:txBody>
        </p:sp>
        <p:sp>
          <p:nvSpPr>
            <p:cNvPr id="377" name="Adapting a recipe"/>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Adapting a recipe</a:t>
              </a:r>
            </a:p>
          </p:txBody>
        </p:sp>
        <p:sp>
          <p:nvSpPr>
            <p:cNvPr id="378" name="Pavilions"/>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Pavilions</a:t>
              </a:r>
            </a:p>
          </p:txBody>
        </p:sp>
      </p:grpSp>
      <p:grpSp>
        <p:nvGrpSpPr>
          <p:cNvPr id="383" name="Group"/>
          <p:cNvGrpSpPr/>
          <p:nvPr/>
        </p:nvGrpSpPr>
        <p:grpSpPr>
          <a:xfrm>
            <a:off x="17373989" y="5416590"/>
            <a:ext cx="2832017" cy="4052879"/>
            <a:chOff x="0" y="0"/>
            <a:chExt cx="2832016" cy="4052877"/>
          </a:xfrm>
        </p:grpSpPr>
        <p:sp>
          <p:nvSpPr>
            <p:cNvPr id="380" name="Developing a recipe"/>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000">
                  <a:latin typeface="Letter-join Air No-lead 8"/>
                  <a:ea typeface="Letter-join Air No-lead 8"/>
                  <a:cs typeface="Letter-join Air No-lead 8"/>
                  <a:sym typeface="Letter-join Air No-lead 8"/>
                </a:defRPr>
              </a:lvl1pPr>
            </a:lstStyle>
            <a:p>
              <a:r>
                <a:t>Developing a recipe</a:t>
              </a:r>
            </a:p>
          </p:txBody>
        </p:sp>
        <p:sp>
          <p:nvSpPr>
            <p:cNvPr id="381" name="Stuffed toys"/>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Stuffed toys</a:t>
              </a:r>
            </a:p>
          </p:txBody>
        </p:sp>
        <p:sp>
          <p:nvSpPr>
            <p:cNvPr id="382" name="Bridges"/>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Bridges</a:t>
              </a:r>
            </a:p>
          </p:txBody>
        </p:sp>
      </p:grpSp>
      <p:grpSp>
        <p:nvGrpSpPr>
          <p:cNvPr id="387" name="Group"/>
          <p:cNvGrpSpPr/>
          <p:nvPr/>
        </p:nvGrpSpPr>
        <p:grpSpPr>
          <a:xfrm>
            <a:off x="20820639" y="5416590"/>
            <a:ext cx="2832017" cy="4052879"/>
            <a:chOff x="0" y="0"/>
            <a:chExt cx="2832016" cy="4052877"/>
          </a:xfrm>
        </p:grpSpPr>
        <p:sp>
          <p:nvSpPr>
            <p:cNvPr id="384" name="Waistcoats"/>
            <p:cNvSpPr/>
            <p:nvPr/>
          </p:nvSpPr>
          <p:spPr>
            <a:xfrm>
              <a:off x="0" y="3331685"/>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Waistcoats</a:t>
              </a:r>
            </a:p>
          </p:txBody>
        </p:sp>
        <p:sp>
          <p:nvSpPr>
            <p:cNvPr id="385" name="Come dine with me"/>
            <p:cNvSpPr/>
            <p:nvPr/>
          </p:nvSpPr>
          <p:spPr>
            <a:xfrm>
              <a:off x="0" y="0"/>
              <a:ext cx="2832017" cy="721193"/>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p>
              <a:pPr algn="ctr" defTabSz="825500">
                <a:lnSpc>
                  <a:spcPct val="100000"/>
                </a:lnSpc>
                <a:spcBef>
                  <a:spcPts val="0"/>
                </a:spcBef>
                <a:defRPr sz="2200">
                  <a:latin typeface="Letter-join Air No-lead 8"/>
                  <a:ea typeface="Letter-join Air No-lead 8"/>
                  <a:cs typeface="Letter-join Air No-lead 8"/>
                  <a:sym typeface="Letter-join Air No-lead 8"/>
                </a:defRPr>
              </a:pPr>
              <a:r>
                <a:rPr sz="2000"/>
                <a:t>Come dine with </a:t>
              </a:r>
              <a:r>
                <a:t>me</a:t>
              </a:r>
            </a:p>
          </p:txBody>
        </p:sp>
        <p:sp>
          <p:nvSpPr>
            <p:cNvPr id="386" name="Playgrounds"/>
            <p:cNvSpPr/>
            <p:nvPr/>
          </p:nvSpPr>
          <p:spPr>
            <a:xfrm>
              <a:off x="0" y="1665842"/>
              <a:ext cx="2832017" cy="721194"/>
            </a:xfrm>
            <a:prstGeom prst="roundRect">
              <a:avLst>
                <a:gd name="adj" fmla="val 22614"/>
              </a:avLst>
            </a:prstGeom>
            <a:solidFill>
              <a:srgbClr val="DBB7B0"/>
            </a:solidFill>
            <a:ln w="38100" cap="flat">
              <a:solidFill>
                <a:schemeClr val="accent5">
                  <a:lumOff val="-29866"/>
                </a:schemeClr>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lvl1pPr algn="ctr" defTabSz="825500">
                <a:lnSpc>
                  <a:spcPct val="100000"/>
                </a:lnSpc>
                <a:spcBef>
                  <a:spcPts val="0"/>
                </a:spcBef>
                <a:defRPr sz="2200">
                  <a:latin typeface="Letter-join Air No-lead 8"/>
                  <a:ea typeface="Letter-join Air No-lead 8"/>
                  <a:cs typeface="Letter-join Air No-lead 8"/>
                  <a:sym typeface="Letter-join Air No-lead 8"/>
                </a:defRPr>
              </a:lvl1pPr>
            </a:lstStyle>
            <a:p>
              <a:r>
                <a:t>Playgrounds</a:t>
              </a:r>
            </a:p>
          </p:txBody>
        </p:sp>
      </p:gr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 name="Rounded Rectangle"/>
          <p:cNvSpPr/>
          <p:nvPr/>
        </p:nvSpPr>
        <p:spPr>
          <a:xfrm>
            <a:off x="1900737"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390" name="Rounded Rectangle"/>
          <p:cNvSpPr/>
          <p:nvPr/>
        </p:nvSpPr>
        <p:spPr>
          <a:xfrm>
            <a:off x="18044676"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391" name="Rounded Rectangle"/>
          <p:cNvSpPr/>
          <p:nvPr/>
        </p:nvSpPr>
        <p:spPr>
          <a:xfrm>
            <a:off x="12615374"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392" name="Rounded Rectangle"/>
          <p:cNvSpPr/>
          <p:nvPr/>
        </p:nvSpPr>
        <p:spPr>
          <a:xfrm>
            <a:off x="7186072"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grpSp>
        <p:nvGrpSpPr>
          <p:cNvPr id="395" name="National Curriculum"/>
          <p:cNvGrpSpPr/>
          <p:nvPr/>
        </p:nvGrpSpPr>
        <p:grpSpPr>
          <a:xfrm>
            <a:off x="648434" y="535545"/>
            <a:ext cx="23087132" cy="1331355"/>
            <a:chOff x="0" y="0"/>
            <a:chExt cx="23087131" cy="1331354"/>
          </a:xfrm>
        </p:grpSpPr>
        <p:sp>
          <p:nvSpPr>
            <p:cNvPr id="393" name="Rounded Rectangle"/>
            <p:cNvSpPr/>
            <p:nvPr/>
          </p:nvSpPr>
          <p:spPr>
            <a:xfrm>
              <a:off x="0" y="0"/>
              <a:ext cx="23087132" cy="1331355"/>
            </a:xfrm>
            <a:prstGeom prst="roundRect">
              <a:avLst>
                <a:gd name="adj" fmla="val 10367"/>
              </a:avLst>
            </a:prstGeom>
            <a:solidFill>
              <a:srgbClr val="E3B5AF"/>
            </a:solidFill>
            <a:ln w="127000" cap="flat">
              <a:solidFill>
                <a:srgbClr val="B51600"/>
              </a:solidFill>
              <a:prstDash val="solid"/>
              <a:miter lim="400000"/>
            </a:ln>
            <a:effectLst/>
          </p:spPr>
          <p:txBody>
            <a:bodyPr wrap="square" lIns="91439" tIns="91439" rIns="91439" bIns="91439" numCol="1" anchor="ctr">
              <a:noAutofit/>
            </a:bodyPr>
            <a:lstStyle/>
            <a:p>
              <a:pPr algn="ctr" defTabSz="825500">
                <a:lnSpc>
                  <a:spcPct val="100000"/>
                </a:lnSpc>
                <a:spcBef>
                  <a:spcPts val="0"/>
                </a:spcBef>
                <a:defRPr sz="3800">
                  <a:latin typeface="Letter-join Air No-lead 8"/>
                  <a:ea typeface="Letter-join Air No-lead 8"/>
                  <a:cs typeface="Letter-join Air No-lead 8"/>
                  <a:sym typeface="Letter-join Air No-lead 8"/>
                </a:defRPr>
              </a:pPr>
              <a:endParaRPr/>
            </a:p>
          </p:txBody>
        </p:sp>
        <p:sp>
          <p:nvSpPr>
            <p:cNvPr id="394" name="Our second order concepts shape the questions we ask"/>
            <p:cNvSpPr txBox="1"/>
            <p:nvPr/>
          </p:nvSpPr>
          <p:spPr>
            <a:xfrm>
              <a:off x="103925" y="329127"/>
              <a:ext cx="22879282" cy="6731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ctr" defTabSz="825500">
                <a:lnSpc>
                  <a:spcPct val="100000"/>
                </a:lnSpc>
                <a:spcBef>
                  <a:spcPts val="0"/>
                </a:spcBef>
                <a:defRPr sz="3800">
                  <a:latin typeface="Letter-join Air No-lead 8"/>
                  <a:ea typeface="Letter-join Air No-lead 8"/>
                  <a:cs typeface="Letter-join Air No-lead 8"/>
                  <a:sym typeface="Letter-join Air No-lead 8"/>
                </a:defRPr>
              </a:lvl1pPr>
            </a:lstStyle>
            <a:p>
              <a:r>
                <a:t>Our second order concepts shape the questions we ask</a:t>
              </a:r>
            </a:p>
          </p:txBody>
        </p:sp>
      </p:grpSp>
      <p:sp>
        <p:nvSpPr>
          <p:cNvPr id="396" name="Geographical Skills &amp; Fieldwork…"/>
          <p:cNvSpPr txBox="1"/>
          <p:nvPr/>
        </p:nvSpPr>
        <p:spPr>
          <a:xfrm>
            <a:off x="7708570" y="4284776"/>
            <a:ext cx="2998424" cy="26576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Make</a:t>
            </a:r>
            <a:endParaRPr sz="6600"/>
          </a:p>
          <a:p>
            <a:pPr algn="ctr" defTabSz="825500">
              <a:lnSpc>
                <a:spcPct val="100000"/>
              </a:lnSpc>
              <a:spcBef>
                <a:spcPts val="0"/>
              </a:spcBef>
              <a:defRPr sz="24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400"/>
              <a:t>T</a:t>
            </a:r>
            <a:r>
              <a:t>o form something by putting the parts together. </a:t>
            </a:r>
          </a:p>
        </p:txBody>
      </p:sp>
      <p:sp>
        <p:nvSpPr>
          <p:cNvPr id="397" name="Geographical Skills &amp; Fieldwork…"/>
          <p:cNvSpPr txBox="1"/>
          <p:nvPr/>
        </p:nvSpPr>
        <p:spPr>
          <a:xfrm>
            <a:off x="13038968" y="4226104"/>
            <a:ext cx="2891245" cy="32325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Evaluate</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457200">
              <a:lnSpc>
                <a:spcPct val="100000"/>
              </a:lnSpc>
              <a:spcBef>
                <a:spcPts val="0"/>
              </a:spcBef>
              <a:defRPr sz="2800">
                <a:latin typeface="Letter-join Print Plus 1"/>
                <a:ea typeface="Letter-join Print Plus 1"/>
                <a:cs typeface="Letter-join Print Plus 1"/>
                <a:sym typeface="Letter-join Print Plus 1"/>
              </a:defRPr>
            </a:pPr>
            <a:r>
              <a:t>To look at an object in a careful and thoughtful way to judge its effectiveness. </a:t>
            </a:r>
            <a:endParaRPr>
              <a:latin typeface="Times Roman"/>
              <a:ea typeface="Times Roman"/>
              <a:cs typeface="Times Roman"/>
              <a:sym typeface="Times Roman"/>
            </a:endParaRPr>
          </a:p>
        </p:txBody>
      </p:sp>
      <p:grpSp>
        <p:nvGrpSpPr>
          <p:cNvPr id="400" name="Location…"/>
          <p:cNvGrpSpPr/>
          <p:nvPr/>
        </p:nvGrpSpPr>
        <p:grpSpPr>
          <a:xfrm>
            <a:off x="2315181" y="3693658"/>
            <a:ext cx="19098688" cy="6248737"/>
            <a:chOff x="-18112864" y="1203449"/>
            <a:chExt cx="19098686" cy="6248736"/>
          </a:xfrm>
        </p:grpSpPr>
        <p:sp>
          <p:nvSpPr>
            <p:cNvPr id="398" name="Technical skills…"/>
            <p:cNvSpPr txBox="1"/>
            <p:nvPr/>
          </p:nvSpPr>
          <p:spPr>
            <a:xfrm>
              <a:off x="-1898589" y="1203449"/>
              <a:ext cx="2884411" cy="588189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Technical skills</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t>Technical skills are sets of abilities or knowledge used to perform practical tasks in technology, </a:t>
              </a:r>
            </a:p>
          </p:txBody>
        </p:sp>
        <p:sp>
          <p:nvSpPr>
            <p:cNvPr id="399" name="Design…"/>
            <p:cNvSpPr txBox="1"/>
            <p:nvPr/>
          </p:nvSpPr>
          <p:spPr>
            <a:xfrm>
              <a:off x="-18112865" y="1570292"/>
              <a:ext cx="2884411" cy="588189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Design</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600"/>
                <a:t>To decide upon the look and functioning of (a building, garment, or other object), by making a detailed drawing of it and thinking about the way it functions.</a:t>
              </a:r>
              <a:r>
                <a:t> </a:t>
              </a:r>
            </a:p>
          </p:txBody>
        </p:sp>
      </p:grpSp>
      <p:sp>
        <p:nvSpPr>
          <p:cNvPr id="401" name="Oval 11"/>
          <p:cNvSpPr/>
          <p:nvPr/>
        </p:nvSpPr>
        <p:spPr>
          <a:xfrm>
            <a:off x="19009045" y="2613796"/>
            <a:ext cx="1553866" cy="1458661"/>
          </a:xfrm>
          <a:prstGeom prst="ellipse">
            <a:avLst/>
          </a:prstGeom>
          <a:blipFill>
            <a:blip r:embed="rId2"/>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02" name="Oval 8"/>
          <p:cNvSpPr/>
          <p:nvPr/>
        </p:nvSpPr>
        <p:spPr>
          <a:xfrm>
            <a:off x="3033912" y="2453901"/>
            <a:ext cx="1472084" cy="1458661"/>
          </a:xfrm>
          <a:prstGeom prst="ellipse">
            <a:avLst/>
          </a:prstGeom>
          <a:blipFill>
            <a:blip r:embed="rId3"/>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03" name="Oval 9"/>
          <p:cNvSpPr/>
          <p:nvPr/>
        </p:nvSpPr>
        <p:spPr>
          <a:xfrm>
            <a:off x="8309022" y="2453901"/>
            <a:ext cx="1492533" cy="1458661"/>
          </a:xfrm>
          <a:prstGeom prst="ellipse">
            <a:avLst/>
          </a:prstGeom>
          <a:blipFill>
            <a:blip r:embed="rId4"/>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04" name="Oval 13"/>
          <p:cNvSpPr/>
          <p:nvPr/>
        </p:nvSpPr>
        <p:spPr>
          <a:xfrm>
            <a:off x="13688528" y="2453901"/>
            <a:ext cx="1592125" cy="1458661"/>
          </a:xfrm>
          <a:prstGeom prst="ellipse">
            <a:avLst/>
          </a:prstGeom>
          <a:blipFill>
            <a:blip r:embed="rId5"/>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 name="Rounded Rectangle"/>
          <p:cNvSpPr/>
          <p:nvPr/>
        </p:nvSpPr>
        <p:spPr>
          <a:xfrm>
            <a:off x="1900737"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407" name="Rounded Rectangle"/>
          <p:cNvSpPr/>
          <p:nvPr/>
        </p:nvSpPr>
        <p:spPr>
          <a:xfrm>
            <a:off x="18044676"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408" name="Rounded Rectangle"/>
          <p:cNvSpPr/>
          <p:nvPr/>
        </p:nvSpPr>
        <p:spPr>
          <a:xfrm>
            <a:off x="12615374"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sp>
        <p:nvSpPr>
          <p:cNvPr id="409" name="Rounded Rectangle"/>
          <p:cNvSpPr/>
          <p:nvPr/>
        </p:nvSpPr>
        <p:spPr>
          <a:xfrm>
            <a:off x="7186072" y="2242793"/>
            <a:ext cx="3738434" cy="10313085"/>
          </a:xfrm>
          <a:prstGeom prst="roundRect">
            <a:avLst>
              <a:gd name="adj" fmla="val 7778"/>
            </a:avLst>
          </a:prstGeom>
          <a:solidFill>
            <a:srgbClr val="ECD4CB"/>
          </a:solidFill>
          <a:ln w="127000">
            <a:solidFill>
              <a:srgbClr val="C00000"/>
            </a:solidFill>
            <a:miter lim="400000"/>
          </a:ln>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a:p>
        </p:txBody>
      </p:sp>
      <p:grpSp>
        <p:nvGrpSpPr>
          <p:cNvPr id="412" name="National Curriculum"/>
          <p:cNvGrpSpPr/>
          <p:nvPr/>
        </p:nvGrpSpPr>
        <p:grpSpPr>
          <a:xfrm>
            <a:off x="648434" y="535545"/>
            <a:ext cx="23087132" cy="1331355"/>
            <a:chOff x="0" y="0"/>
            <a:chExt cx="23087131" cy="1331354"/>
          </a:xfrm>
        </p:grpSpPr>
        <p:sp>
          <p:nvSpPr>
            <p:cNvPr id="410" name="Rounded Rectangle"/>
            <p:cNvSpPr/>
            <p:nvPr/>
          </p:nvSpPr>
          <p:spPr>
            <a:xfrm>
              <a:off x="0" y="0"/>
              <a:ext cx="23087132" cy="1331355"/>
            </a:xfrm>
            <a:prstGeom prst="roundRect">
              <a:avLst>
                <a:gd name="adj" fmla="val 10367"/>
              </a:avLst>
            </a:prstGeom>
            <a:solidFill>
              <a:srgbClr val="E3B5AF"/>
            </a:solidFill>
            <a:ln w="127000" cap="flat">
              <a:solidFill>
                <a:srgbClr val="B51600"/>
              </a:solidFill>
              <a:prstDash val="solid"/>
              <a:miter lim="400000"/>
            </a:ln>
            <a:effectLst/>
          </p:spPr>
          <p:txBody>
            <a:bodyPr wrap="square" lIns="91439" tIns="91439" rIns="91439" bIns="91439" numCol="1" anchor="ctr">
              <a:noAutofit/>
            </a:bodyPr>
            <a:lstStyle/>
            <a:p>
              <a:pPr algn="ctr" defTabSz="825500">
                <a:lnSpc>
                  <a:spcPct val="100000"/>
                </a:lnSpc>
                <a:spcBef>
                  <a:spcPts val="0"/>
                </a:spcBef>
                <a:defRPr sz="3800">
                  <a:latin typeface="Letter-join Air No-lead 8"/>
                  <a:ea typeface="Letter-join Air No-lead 8"/>
                  <a:cs typeface="Letter-join Air No-lead 8"/>
                  <a:sym typeface="Letter-join Air No-lead 8"/>
                </a:defRPr>
              </a:pPr>
              <a:endParaRPr/>
            </a:p>
          </p:txBody>
        </p:sp>
        <p:sp>
          <p:nvSpPr>
            <p:cNvPr id="411" name="Our second order concepts shape the questions we ask"/>
            <p:cNvSpPr txBox="1"/>
            <p:nvPr/>
          </p:nvSpPr>
          <p:spPr>
            <a:xfrm>
              <a:off x="103925" y="329127"/>
              <a:ext cx="22879282" cy="67310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spAutoFit/>
            </a:bodyPr>
            <a:lstStyle>
              <a:lvl1pPr algn="ctr" defTabSz="825500">
                <a:lnSpc>
                  <a:spcPct val="100000"/>
                </a:lnSpc>
                <a:spcBef>
                  <a:spcPts val="0"/>
                </a:spcBef>
                <a:defRPr sz="3800">
                  <a:latin typeface="Letter-join Air No-lead 8"/>
                  <a:ea typeface="Letter-join Air No-lead 8"/>
                  <a:cs typeface="Letter-join Air No-lead 8"/>
                  <a:sym typeface="Letter-join Air No-lead 8"/>
                </a:defRPr>
              </a:lvl1pPr>
            </a:lstStyle>
            <a:p>
              <a:r>
                <a:t>Our second order concepts shape the questions we ask</a:t>
              </a:r>
            </a:p>
          </p:txBody>
        </p:sp>
      </p:grpSp>
      <p:sp>
        <p:nvSpPr>
          <p:cNvPr id="413" name="Geographical Skills &amp; Fieldwork…"/>
          <p:cNvSpPr txBox="1"/>
          <p:nvPr/>
        </p:nvSpPr>
        <p:spPr>
          <a:xfrm>
            <a:off x="7708570" y="4284776"/>
            <a:ext cx="2998424" cy="26576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Make</a:t>
            </a:r>
            <a:endParaRPr sz="6600"/>
          </a:p>
          <a:p>
            <a:pPr algn="ctr" defTabSz="825500">
              <a:lnSpc>
                <a:spcPct val="100000"/>
              </a:lnSpc>
              <a:spcBef>
                <a:spcPts val="0"/>
              </a:spcBef>
              <a:defRPr sz="24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400"/>
              <a:t>How will I join materials?</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400"/>
              <a:t>How will I cut my materials?</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400"/>
              <a:t>What tools will I need?</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400"/>
              <a:t>How big/ small will my design be?</a:t>
            </a:r>
          </a:p>
        </p:txBody>
      </p:sp>
      <p:sp>
        <p:nvSpPr>
          <p:cNvPr id="414" name="Geographical Skills &amp; Fieldwork…"/>
          <p:cNvSpPr txBox="1"/>
          <p:nvPr/>
        </p:nvSpPr>
        <p:spPr>
          <a:xfrm>
            <a:off x="13038968" y="4226104"/>
            <a:ext cx="2891245" cy="32325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Evaluate</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t>Have I followed my design?</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What worked well?</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What could be improved?</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What would I change?</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Did my design fit the purpose? effectiveness. </a:t>
            </a:r>
            <a:endParaRPr>
              <a:latin typeface="Times Roman"/>
              <a:ea typeface="Times Roman"/>
              <a:cs typeface="Times Roman"/>
              <a:sym typeface="Times Roman"/>
            </a:endParaRPr>
          </a:p>
        </p:txBody>
      </p:sp>
      <p:grpSp>
        <p:nvGrpSpPr>
          <p:cNvPr id="417" name="Location…"/>
          <p:cNvGrpSpPr/>
          <p:nvPr/>
        </p:nvGrpSpPr>
        <p:grpSpPr>
          <a:xfrm>
            <a:off x="2315180" y="4060500"/>
            <a:ext cx="19018741" cy="6122654"/>
            <a:chOff x="-18112864" y="1570292"/>
            <a:chExt cx="19018739" cy="6122652"/>
          </a:xfrm>
        </p:grpSpPr>
        <p:sp>
          <p:nvSpPr>
            <p:cNvPr id="415" name="Technical skills…"/>
            <p:cNvSpPr txBox="1"/>
            <p:nvPr/>
          </p:nvSpPr>
          <p:spPr>
            <a:xfrm>
              <a:off x="-1978537" y="1811050"/>
              <a:ext cx="2884412" cy="588189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Technical skills</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t>What skill was important?</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How will I create a mechanism?</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t>How did I join my fabric? </a:t>
              </a:r>
            </a:p>
            <a:p>
              <a:pPr algn="ctr" defTabSz="825500">
                <a:lnSpc>
                  <a:spcPct val="100000"/>
                </a:lnSpc>
                <a:spcBef>
                  <a:spcPts val="0"/>
                </a:spcBef>
                <a:defRPr sz="3000">
                  <a:latin typeface="Letter-join Air No-lead 8"/>
                  <a:ea typeface="Letter-join Air No-lead 8"/>
                  <a:cs typeface="Letter-join Air No-lead 8"/>
                  <a:sym typeface="Letter-join Air No-lead 8"/>
                </a:defRPr>
              </a:pPr>
              <a:r>
                <a:rPr sz="2800"/>
                <a:t>What skills do I need for this big</a:t>
              </a:r>
              <a:r>
                <a:t> idea?</a:t>
              </a:r>
            </a:p>
          </p:txBody>
        </p:sp>
        <p:sp>
          <p:nvSpPr>
            <p:cNvPr id="416" name="Design…"/>
            <p:cNvSpPr txBox="1"/>
            <p:nvPr/>
          </p:nvSpPr>
          <p:spPr>
            <a:xfrm>
              <a:off x="-18112865" y="1570292"/>
              <a:ext cx="2884411" cy="588189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50800" tIns="50800" rIns="50800" bIns="50800" numCol="1" anchor="ctr">
              <a:noAutofit/>
            </a:bodyPr>
            <a:lstStyle/>
            <a:p>
              <a:pPr algn="ctr" defTabSz="825500">
                <a:lnSpc>
                  <a:spcPct val="100000"/>
                </a:lnSpc>
                <a:spcBef>
                  <a:spcPts val="0"/>
                </a:spcBef>
                <a:defRPr sz="3200">
                  <a:latin typeface="Letter-join Air No-lead 8"/>
                  <a:ea typeface="Letter-join Air No-lead 8"/>
                  <a:cs typeface="Letter-join Air No-lead 8"/>
                  <a:sym typeface="Letter-join Air No-lead 8"/>
                </a:defRPr>
              </a:pPr>
              <a:r>
                <a:t>Design</a:t>
              </a:r>
              <a:endParaRPr sz="6600"/>
            </a:p>
            <a:p>
              <a:pPr algn="ctr" defTabSz="825500">
                <a:lnSpc>
                  <a:spcPct val="100000"/>
                </a:lnSpc>
                <a:spcBef>
                  <a:spcPts val="0"/>
                </a:spcBef>
                <a:defRPr sz="3200">
                  <a:latin typeface="Letter-join Air No-lead 8"/>
                  <a:ea typeface="Letter-join Air No-lead 8"/>
                  <a:cs typeface="Letter-join Air No-lead 8"/>
                  <a:sym typeface="Letter-join Air No-lead 8"/>
                </a:defRPr>
              </a:pPr>
              <a:endParaRPr sz="6600"/>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600"/>
                <a:t>What is the purpose of my product?</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600"/>
                <a:t>What materials will I need?</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600"/>
                <a:t>How will I join materials?</a:t>
              </a:r>
            </a:p>
            <a:p>
              <a:pPr algn="ctr" defTabSz="825500">
                <a:lnSpc>
                  <a:spcPct val="100000"/>
                </a:lnSpc>
                <a:spcBef>
                  <a:spcPts val="0"/>
                </a:spcBef>
                <a:defRPr sz="2800">
                  <a:latin typeface="Letter-join Air No-lead 8"/>
                  <a:ea typeface="Letter-join Air No-lead 8"/>
                  <a:cs typeface="Letter-join Air No-lead 8"/>
                  <a:sym typeface="Letter-join Air No-lead 8"/>
                </a:defRPr>
              </a:pPr>
              <a:r>
                <a:rPr sz="2600"/>
                <a:t>Who is my product for?</a:t>
              </a:r>
            </a:p>
          </p:txBody>
        </p:sp>
      </p:grpSp>
      <p:sp>
        <p:nvSpPr>
          <p:cNvPr id="418" name="Oval 11"/>
          <p:cNvSpPr/>
          <p:nvPr/>
        </p:nvSpPr>
        <p:spPr>
          <a:xfrm>
            <a:off x="19009045" y="2613796"/>
            <a:ext cx="1553866" cy="1458661"/>
          </a:xfrm>
          <a:prstGeom prst="ellipse">
            <a:avLst/>
          </a:prstGeom>
          <a:blipFill>
            <a:blip r:embed="rId2"/>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19" name="Oval 8"/>
          <p:cNvSpPr/>
          <p:nvPr/>
        </p:nvSpPr>
        <p:spPr>
          <a:xfrm>
            <a:off x="3033912" y="2453901"/>
            <a:ext cx="1472084" cy="1458661"/>
          </a:xfrm>
          <a:prstGeom prst="ellipse">
            <a:avLst/>
          </a:prstGeom>
          <a:blipFill>
            <a:blip r:embed="rId3"/>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20" name="Oval 9"/>
          <p:cNvSpPr/>
          <p:nvPr/>
        </p:nvSpPr>
        <p:spPr>
          <a:xfrm>
            <a:off x="8309022" y="2453901"/>
            <a:ext cx="1492533" cy="1458661"/>
          </a:xfrm>
          <a:prstGeom prst="ellipse">
            <a:avLst/>
          </a:prstGeom>
          <a:blipFill>
            <a:blip r:embed="rId4"/>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
        <p:nvSpPr>
          <p:cNvPr id="421" name="Oval 13"/>
          <p:cNvSpPr/>
          <p:nvPr/>
        </p:nvSpPr>
        <p:spPr>
          <a:xfrm>
            <a:off x="13688528" y="2453901"/>
            <a:ext cx="1592125" cy="1458661"/>
          </a:xfrm>
          <a:prstGeom prst="ellipse">
            <a:avLst/>
          </a:prstGeom>
          <a:blipFill>
            <a:blip r:embed="rId5"/>
            <a:stretch>
              <a:fillRect/>
            </a:stretch>
          </a:blipFill>
          <a:ln w="25400">
            <a:solidFill>
              <a:srgbClr val="1D3053"/>
            </a:solidFill>
            <a:miter/>
          </a:ln>
        </p:spPr>
        <p:txBody>
          <a:bodyPr tIns="91439" bIns="91439" anchor="ctr"/>
          <a:lstStyle/>
          <a:p>
            <a:pPr algn="ctr" defTabSz="1828800">
              <a:lnSpc>
                <a:spcPct val="100000"/>
              </a:lnSpc>
              <a:spcBef>
                <a:spcPts val="0"/>
              </a:spcBef>
              <a:defRPr sz="3600">
                <a:solidFill>
                  <a:srgbClr val="FFFFFF"/>
                </a:solidFill>
                <a:latin typeface="Calibri"/>
                <a:ea typeface="Calibri"/>
                <a:cs typeface="Calibri"/>
                <a:sym typeface="Calibri"/>
              </a:defRPr>
            </a:pPr>
            <a:endParaRPr/>
          </a:p>
        </p:txBody>
      </p:sp>
    </p:spTree>
  </p:cSld>
  <p:clrMapOvr>
    <a:masterClrMapping/>
  </p:clrMapOvr>
  <p:transition spd="med"/>
</p:sld>
</file>

<file path=ppt/theme/theme1.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2438338" rtl="0" fontAlgn="auto" latinLnBrk="0" hangingPunct="0">
          <a:lnSpc>
            <a:spcPct val="90000"/>
          </a:lnSpc>
          <a:spcBef>
            <a:spcPts val="4500"/>
          </a:spcBef>
          <a:spcAft>
            <a:spcPts val="0"/>
          </a:spcAft>
          <a:buClrTx/>
          <a:buSzTx/>
          <a:buFontTx/>
          <a:buNone/>
          <a:tabLst/>
          <a:defRPr kumimoji="0" sz="4800" b="0" i="0" u="none" strike="noStrike" cap="none" spc="0" normalizeH="0" baseline="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2114</Words>
  <Application>Microsoft Office PowerPoint</Application>
  <PresentationFormat>Custom</PresentationFormat>
  <Paragraphs>235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Helvetica</vt:lpstr>
      <vt:lpstr>Helvetica Neue</vt:lpstr>
      <vt:lpstr>Helvetica Neue Medium</vt:lpstr>
      <vt:lpstr>Letter-join No-Lead 8</vt:lpstr>
      <vt:lpstr>Times Roman</vt:lpstr>
      <vt:lpstr>21_BasicWhite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Ellie Redford</dc:creator>
  <cp:lastModifiedBy>Ellie Redford</cp:lastModifiedBy>
  <cp:revision>1</cp:revision>
  <dcterms:modified xsi:type="dcterms:W3CDTF">2025-09-18T07:29:36Z</dcterms:modified>
</cp:coreProperties>
</file>